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61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7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/>
  <p:cmAuthor id="2" name="陈小向" initials="" lastIdx="1" clrIdx="1"/>
  <p:cmAuthor id="4" name="伍雪君" initials="伍雪君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B59B"/>
    <a:srgbClr val="FFFFFF"/>
    <a:srgbClr val="D55858"/>
    <a:srgbClr val="B29D7D"/>
    <a:srgbClr val="EA9B21"/>
    <a:srgbClr val="89BFC0"/>
    <a:srgbClr val="EFEFEF"/>
    <a:srgbClr val="3A9FB0"/>
    <a:srgbClr val="018F84"/>
    <a:srgbClr val="FC0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06" autoAdjust="0"/>
    <p:restoredTop sz="90340" autoAdjust="0"/>
  </p:normalViewPr>
  <p:slideViewPr>
    <p:cSldViewPr snapToGrid="0">
      <p:cViewPr varScale="1">
        <p:scale>
          <a:sx n="128" d="100"/>
          <a:sy n="128" d="100"/>
        </p:scale>
        <p:origin x="84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7" d="100"/>
          <a:sy n="107" d="100"/>
        </p:scale>
        <p:origin x="43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59CD4FC-624D-AB4E-9533-E6A468B0E056}" type="datetimeFigureOut">
              <a:rPr kumimoji="1" lang="zh-CN" altLang="en-US" smtClean="0"/>
              <a:t>2022/12/26</a:t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D024F85-CB1C-7445-9B98-7B8479DF2CF8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24F85-CB1C-7445-9B98-7B8479DF2CF8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网易公司LOGO标准样式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6124" y="352259"/>
            <a:ext cx="1435735" cy="4921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452277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教学目标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5D6955-40FB-F6DB-12A1-C86FED6B1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102825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B5001F"/>
              </a:buClr>
              <a:buFont typeface="Wingdings" panose="05000000000000000000" pitchFamily="2" charset="2"/>
              <a:buNone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rgbClr val="B5001F"/>
              </a:buClr>
              <a:buSzPct val="150000"/>
              <a:buFont typeface="Arial" panose="020B0604020202020204" pitchFamily="34" charset="0"/>
              <a:buChar char="•"/>
              <a:defRPr lang="zh-CN" alt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了解</a:t>
            </a:r>
            <a:r>
              <a:rPr lang="en-US" altLang="zh-CN" sz="1800" dirty="0">
                <a:cs typeface="Arial" panose="020B0604020202020204" pitchFamily="34" charset="0"/>
              </a:rPr>
              <a:t>xxx</a:t>
            </a: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理解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掌握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xxx</a:t>
            </a: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技能目标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能使用</a:t>
            </a:r>
            <a:r>
              <a:rPr lang="en-US" altLang="zh-CN" sz="1800" dirty="0">
                <a:cs typeface="Arial" panose="020B0604020202020204" pitchFamily="34" charset="0"/>
              </a:rPr>
              <a:t>xxx</a:t>
            </a:r>
            <a:r>
              <a:rPr lang="zh-CN" altLang="en-US" sz="1800" dirty="0">
                <a:cs typeface="Arial" panose="020B0604020202020204" pitchFamily="34" charset="0"/>
              </a:rPr>
              <a:t>技术，实现</a:t>
            </a:r>
            <a:r>
              <a:rPr lang="en-US" altLang="zh-CN" sz="1800" dirty="0">
                <a:cs typeface="Arial" panose="020B0604020202020204" pitchFamily="34" charset="0"/>
              </a:rPr>
              <a:t>xx</a:t>
            </a:r>
            <a:r>
              <a:rPr lang="zh-CN" altLang="en-US" sz="1800" dirty="0">
                <a:cs typeface="Arial" panose="020B0604020202020204" pitchFamily="34" charset="0"/>
              </a:rPr>
              <a:t>功能</a:t>
            </a:r>
            <a:endParaRPr lang="en-US" altLang="zh-CN" sz="1800" dirty="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能下载</a:t>
            </a:r>
            <a:r>
              <a:rPr lang="en-US" altLang="zh-CN" sz="1800" dirty="0">
                <a:ea typeface="微软雅黑" panose="020B0503020204020204" pitchFamily="34" charset="-122"/>
                <a:cs typeface="Arial" panose="020B0604020202020204" pitchFamily="34" charset="0"/>
              </a:rPr>
              <a:t>JDK</a:t>
            </a:r>
            <a:r>
              <a:rPr lang="zh-CN" altLang="en-US" sz="1800" dirty="0">
                <a:ea typeface="微软雅黑" panose="020B0503020204020204" pitchFamily="34" charset="-122"/>
                <a:cs typeface="Arial" panose="020B0604020202020204" pitchFamily="34" charset="0"/>
              </a:rPr>
              <a:t>安装包，并完成安装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 dirty="0">
                <a:cs typeface="Arial" panose="020B0604020202020204" pitchFamily="34" charset="0"/>
              </a:rPr>
              <a:t>能学会配置</a:t>
            </a:r>
            <a:r>
              <a:rPr lang="en-US" altLang="zh-CN" sz="1800" dirty="0">
                <a:cs typeface="Arial" panose="020B0604020202020204" pitchFamily="34" charset="0"/>
              </a:rPr>
              <a:t>JDK</a:t>
            </a:r>
            <a:r>
              <a:rPr lang="zh-CN" altLang="en-US" sz="1800" dirty="0">
                <a:cs typeface="Arial" panose="020B0604020202020204" pitchFamily="34" charset="0"/>
              </a:rPr>
              <a:t>环境变量，并将太空大战小游戏运行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375EE0-F654-B59B-76A6-78EF72558B2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9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533" y="0"/>
            <a:ext cx="12204533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热爱"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-红色大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014955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教学内容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5D6955-40FB-F6DB-12A1-C86FED6B1A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102825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B5001F"/>
              </a:buClr>
              <a:buFont typeface="Wingdings" panose="05000000000000000000" pitchFamily="2" charset="2"/>
              <a:buNone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rgbClr val="B5001F"/>
              </a:buClr>
              <a:buSzPct val="150000"/>
              <a:buFont typeface="Arial" panose="020B0604020202020204" pitchFamily="34" charset="0"/>
              <a:buChar char="•"/>
              <a:defRPr lang="zh-CN" altLang="en-US" sz="135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第一节 太空大战游戏简介  </a:t>
            </a: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第二节 开发环境安装与配置</a:t>
            </a:r>
            <a:endParaRPr kumimoji="1"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BA13C75-4247-74C9-C1DB-DD010728267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15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506732" y="377317"/>
            <a:ext cx="9014955" cy="648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课程内容</a:t>
            </a:r>
          </a:p>
        </p:txBody>
      </p:sp>
      <p:sp>
        <p:nvSpPr>
          <p:cNvPr id="4" name="文本占位符 6">
            <a:extLst>
              <a:ext uri="{FF2B5EF4-FFF2-40B4-BE49-F238E27FC236}">
                <a16:creationId xmlns:a16="http://schemas.microsoft.com/office/drawing/2014/main" id="{2EDE366B-044C-D7E3-4AB9-DF8E73842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732" y="1248388"/>
            <a:ext cx="11131990" cy="3873159"/>
          </a:xfrm>
          <a:prstGeom prst="rect">
            <a:avLst/>
          </a:prstGeom>
        </p:spPr>
        <p:txBody>
          <a:bodyPr/>
          <a:lstStyle>
            <a:lvl1pPr marL="360000" indent="-360000" algn="l" defTabSz="6858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l"/>
              <a:defRPr lang="zh-CN" altLang="en-US" sz="2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20000" indent="-285750">
              <a:lnSpc>
                <a:spcPct val="150000"/>
              </a:lnSpc>
              <a:spcBef>
                <a:spcPts val="12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defRPr lang="zh-CN" altLang="en-US" sz="1800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2pPr>
          </a:lstStyle>
          <a:p>
            <a:pPr lvl="0"/>
            <a:r>
              <a:rPr lang="zh-CN" altLang="en-US" dirty="0"/>
              <a:t>编辑母版文本样式</a:t>
            </a:r>
            <a:r>
              <a:rPr lang="en-US" altLang="zh-CN" dirty="0"/>
              <a:t>Arial</a:t>
            </a:r>
          </a:p>
          <a:p>
            <a:pPr lvl="1"/>
            <a:r>
              <a:rPr lang="zh-CN" altLang="en-US" dirty="0"/>
              <a:t>副标题母版文本样式</a:t>
            </a:r>
            <a:r>
              <a:rPr lang="en-US" altLang="zh-CN" dirty="0"/>
              <a:t>Arial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06BDEB6-A40B-6BB4-4B36-ADDA6AFB69F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1687" y="377317"/>
            <a:ext cx="21168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64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1B53-6E6A-4797-BB05-9181CDA90FC7}" type="datetimeFigureOut">
              <a:rPr lang="zh-CN" altLang="en-US" smtClean="0"/>
              <a:t>2022/12/26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7191-98FC-4568-95DD-ED3C44E606A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6" r:id="rId8"/>
    <p:sldLayoutId id="2147483665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66266" y="2747291"/>
            <a:ext cx="11225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Photoshop</a:t>
            </a: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照片后期处理实战</a:t>
            </a:r>
            <a:endParaRPr kumimoji="1"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6266" y="4257830"/>
            <a:ext cx="7170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solidFill>
                  <a:schemeClr val="bg1"/>
                </a:solidFill>
                <a:latin typeface="+mj-ea"/>
                <a:ea typeface="+mj-ea"/>
              </a:rPr>
              <a:t>第六章 发光图片制作</a:t>
            </a:r>
            <a:endParaRPr kumimoji="1" lang="zh-CN" altLang="en-US" sz="36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832454" y="4385597"/>
            <a:ext cx="0" cy="413100"/>
          </a:xfrm>
          <a:prstGeom prst="line">
            <a:avLst/>
          </a:prstGeom>
          <a:ln w="0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12700" cy="12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知识点概览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06733" y="1439512"/>
          <a:ext cx="1064696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1335">
                  <a:extLst>
                    <a:ext uri="{9D8B030D-6E8A-4147-A177-3AD203B41FA5}">
                      <a16:colId xmlns:a16="http://schemas.microsoft.com/office/drawing/2014/main" val="1359223507"/>
                    </a:ext>
                  </a:extLst>
                </a:gridCol>
                <a:gridCol w="4494179">
                  <a:extLst>
                    <a:ext uri="{9D8B030D-6E8A-4147-A177-3AD203B41FA5}">
                      <a16:colId xmlns:a16="http://schemas.microsoft.com/office/drawing/2014/main" val="1131590200"/>
                    </a:ext>
                  </a:extLst>
                </a:gridCol>
                <a:gridCol w="1108953">
                  <a:extLst>
                    <a:ext uri="{9D8B030D-6E8A-4147-A177-3AD203B41FA5}">
                      <a16:colId xmlns:a16="http://schemas.microsoft.com/office/drawing/2014/main" val="3680758087"/>
                    </a:ext>
                  </a:extLst>
                </a:gridCol>
                <a:gridCol w="787940">
                  <a:extLst>
                    <a:ext uri="{9D8B030D-6E8A-4147-A177-3AD203B41FA5}">
                      <a16:colId xmlns:a16="http://schemas.microsoft.com/office/drawing/2014/main" val="3122618797"/>
                    </a:ext>
                  </a:extLst>
                </a:gridCol>
                <a:gridCol w="764558">
                  <a:extLst>
                    <a:ext uri="{9D8B030D-6E8A-4147-A177-3AD203B41FA5}">
                      <a16:colId xmlns:a16="http://schemas.microsoft.com/office/drawing/2014/main" val="4165109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节名称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知识点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难点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重点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应用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16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/>
                        <a:t>C06-02 </a:t>
                      </a:r>
                      <a:r>
                        <a:rPr lang="zh-CN" altLang="en-US"/>
                        <a:t>实现发光图片效果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、发光物体的光效制作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352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5796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01171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将目标发光物体与其周围元素大致抠出，应用钢笔工具或其他选区工具均可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7" y="1527864"/>
            <a:ext cx="9642931" cy="516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96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1" y="1025317"/>
            <a:ext cx="11398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对选区执行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选择并遮住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，视图选择叠加，降低不透明度，选择左侧第一个工具修饰选区边缘，设置参数勾选智能半径，半径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，提高平滑、羽化参数，输出到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新建带有图层蒙版的图层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76" y="1856314"/>
            <a:ext cx="8898647" cy="47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95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011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选中抠出的图层，按住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键点击蒙版，会看到选区再次激活，抠出发光主体物，右键选区，选择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通过拷贝的图层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87" y="1486982"/>
            <a:ext cx="9382822" cy="501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3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011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将抠出的主体发光物图层复制，混合模式改为滤色，右键图层转换为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智能对象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滤镜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模糊滤镜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高斯模糊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，制作第一层光晕，参数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左右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43" y="1856314"/>
            <a:ext cx="8783019" cy="469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04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50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复制一层光晕图层，更改高斯模糊参数至模糊程度占预览图的一半。再次复制第二层光晕，参数调整至预览图画面全部模糊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34849"/>
          <a:stretch/>
        </p:blipFill>
        <p:spPr>
          <a:xfrm>
            <a:off x="589270" y="1590815"/>
            <a:ext cx="5612861" cy="46082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33910"/>
          <a:stretch/>
        </p:blipFill>
        <p:spPr>
          <a:xfrm>
            <a:off x="6202130" y="1590815"/>
            <a:ext cx="5682715" cy="46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81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01171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按住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选中三层光晕，快捷键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Ctrl+G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编组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18" y="1532276"/>
            <a:ext cx="9716311" cy="519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09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01171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新建色相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饱和度调整图层，勾选剪辑蒙版；勾选着色，调整适合的颜色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03" y="1550504"/>
            <a:ext cx="9599812" cy="513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70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01171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在背景层上方新建曝光度调整图层，勾选剪辑蒙版，曝光度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-1.5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，灰度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0.7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39" y="1443507"/>
            <a:ext cx="9877450" cy="52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73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01171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将曝光度调整图层按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Alt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键复制一层到目标发光图层周围图层，勾选剪辑蒙版（即调整图层仅对下方图层生效）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62" y="1546362"/>
            <a:ext cx="9672747" cy="51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0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CC895-A744-4CA4-83F4-360C1CB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教学目标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A4A71F-308C-5F88-D079-E15E6FA4E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知识目标</a:t>
            </a: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了解</a:t>
            </a:r>
            <a:r>
              <a:rPr lang="en-US" altLang="zh-CN"/>
              <a:t>Photoshop</a:t>
            </a:r>
            <a:r>
              <a:rPr lang="zh-CN" altLang="en-US"/>
              <a:t>部分相关功能的基础使用方法 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理解不同工具的分别对应哪种使用场景</a:t>
            </a:r>
            <a:endParaRPr lang="en-US" altLang="zh-CN"/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/>
              <a:t>掌握不同工具或功能的实际使用方法及结合使用方法</a:t>
            </a:r>
            <a:endParaRPr lang="en-US" altLang="zh-CN"/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技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能目标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cs typeface="Arial" panose="020B0604020202020204" pitchFamily="34" charset="0"/>
              </a:rPr>
              <a:t>熟练掌握调整图层的应用</a:t>
            </a:r>
            <a:endParaRPr lang="en-US" altLang="zh-CN" sz="1800">
              <a:cs typeface="Arial" panose="020B0604020202020204" pitchFamily="34" charset="0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>
                <a:ea typeface="微软雅黑" panose="020B0503020204020204" pitchFamily="34" charset="-122"/>
              </a:rPr>
              <a:t>熟练掌握不同抠图方法</a:t>
            </a:r>
            <a:endParaRPr lang="en-US" altLang="zh-CN">
              <a:ea typeface="微软雅黑" panose="020B0503020204020204" pitchFamily="34" charset="-122"/>
            </a:endParaRPr>
          </a:p>
          <a:p>
            <a:pPr marL="720000" indent="-342900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CN" altLang="en-US" sz="1800">
                <a:cs typeface="Arial" panose="020B0604020202020204" pitchFamily="34" charset="0"/>
              </a:rPr>
              <a:t>熟练应用高斯模糊效果</a:t>
            </a:r>
            <a:endParaRPr lang="en-US" altLang="zh-CN" sz="1800" dirty="0"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295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01171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10.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选择周围图层的曝光度调整图层的蒙版，调整黑色画笔，流量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10%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，勾画发光边缘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9" y="1539893"/>
            <a:ext cx="9571124" cy="514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99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2" y="1025317"/>
            <a:ext cx="11011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11.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复制色相调整层到周围图层的曝光调整层上方，勾选剪辑蒙版，对下方图层生效使其发光颜色一致，执行快捷键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Ctrl+I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反转蒙版，使用白色画笔涂抹边缘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11" y="1856314"/>
            <a:ext cx="9097476" cy="486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64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步骤解析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06731" y="1025317"/>
            <a:ext cx="11406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12.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拖入粒子素材，混合模式调整为滤色，添加蒙版，执行快捷键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Ctrl+I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反转蒙版，擦出发光边缘的粒子，复制色相调整层至素材上方勾选剪辑蒙版对素材进行着色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74" y="1856313"/>
            <a:ext cx="9124686" cy="488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08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D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0" y="2680382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YOU</a:t>
            </a:r>
            <a:endParaRPr kumimoji="1" lang="zh-CN" altLang="en-US" sz="6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DCC895-A744-4CA4-83F4-360C1CBAC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教学内容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A640883-F859-3781-639A-EFBC3167AC2D}"/>
              </a:ext>
            </a:extLst>
          </p:cNvPr>
          <p:cNvSpPr txBox="1">
            <a:spLocks/>
          </p:cNvSpPr>
          <p:nvPr/>
        </p:nvSpPr>
        <p:spPr>
          <a:xfrm>
            <a:off x="506732" y="1243859"/>
            <a:ext cx="9452277" cy="1324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一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节 制作发光图片功能简介</a:t>
            </a:r>
            <a:endParaRPr lang="zh-CN" altLang="en-US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80990" indent="-380990">
              <a:lnSpc>
                <a:spcPct val="150000"/>
              </a:lnSpc>
              <a:buClr>
                <a:srgbClr val="B5001F"/>
              </a:buClr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第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二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节 实现发光图片效果</a:t>
            </a:r>
            <a:endParaRPr kumimoji="1"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001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知识点概览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06732" y="1535668"/>
          <a:ext cx="10646965" cy="1182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1335">
                  <a:extLst>
                    <a:ext uri="{9D8B030D-6E8A-4147-A177-3AD203B41FA5}">
                      <a16:colId xmlns:a16="http://schemas.microsoft.com/office/drawing/2014/main" val="777518077"/>
                    </a:ext>
                  </a:extLst>
                </a:gridCol>
                <a:gridCol w="4503906">
                  <a:extLst>
                    <a:ext uri="{9D8B030D-6E8A-4147-A177-3AD203B41FA5}">
                      <a16:colId xmlns:a16="http://schemas.microsoft.com/office/drawing/2014/main" val="3597625474"/>
                    </a:ext>
                  </a:extLst>
                </a:gridCol>
                <a:gridCol w="1089498">
                  <a:extLst>
                    <a:ext uri="{9D8B030D-6E8A-4147-A177-3AD203B41FA5}">
                      <a16:colId xmlns:a16="http://schemas.microsoft.com/office/drawing/2014/main" val="2226866093"/>
                    </a:ext>
                  </a:extLst>
                </a:gridCol>
                <a:gridCol w="797668">
                  <a:extLst>
                    <a:ext uri="{9D8B030D-6E8A-4147-A177-3AD203B41FA5}">
                      <a16:colId xmlns:a16="http://schemas.microsoft.com/office/drawing/2014/main" val="2703043256"/>
                    </a:ext>
                  </a:extLst>
                </a:gridCol>
                <a:gridCol w="764558">
                  <a:extLst>
                    <a:ext uri="{9D8B030D-6E8A-4147-A177-3AD203B41FA5}">
                      <a16:colId xmlns:a16="http://schemas.microsoft.com/office/drawing/2014/main" val="460733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节名称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知识点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难点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重点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/>
                        <a:t>应用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452301"/>
                  </a:ext>
                </a:extLst>
              </a:tr>
              <a:tr h="44103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0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C06-01 </a:t>
                      </a:r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制作发光图片功能简介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1</a:t>
                      </a:r>
                      <a:r>
                        <a:rPr lang="zh-CN" altLang="en-US"/>
                        <a:t>、调整图层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27749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2</a:t>
                      </a:r>
                      <a:r>
                        <a:rPr lang="zh-CN" altLang="en-US"/>
                        <a:t>、智能对象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en-US" sz="1800" b="0" i="0" u="none" strike="noStrike" kern="120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b="0" i="0" u="none" strike="noStrike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069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3975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>
            <a:extLst>
              <a:ext uri="{FF2B5EF4-FFF2-40B4-BE49-F238E27FC236}">
                <a16:creationId xmlns:a16="http://schemas.microsoft.com/office/drawing/2014/main" id="{88999CB1-3E20-AF89-DD78-16E4DE3C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调整图层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06732" y="1229423"/>
            <a:ext cx="7713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除了直接使用调整颜色相关的菜单命令之外，还可以使用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调整图层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来调整颜色。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图层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菜单中的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新建调整图层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子菜单下，也可以找到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色阶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命令，另外通过单击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图层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面板下方的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创建新的填充或调整图层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按钮也可以新建调整图层，如图所示。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色阶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命令，在图层列表上就会创建一个色阶调整图层，图层默认带一个蒙版，如图所示。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893" y="1580230"/>
            <a:ext cx="2976665" cy="47579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323" y="3404682"/>
            <a:ext cx="2671256" cy="29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44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调整图层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147864"/>
            <a:ext cx="11283191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窗口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菜单中打开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属性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面板，或者双击调整图层的图层缩览图，也可以打开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属性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面板，如图所示。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58" y="1767733"/>
            <a:ext cx="7384073" cy="123668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32288" y="3206093"/>
            <a:ext cx="7700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属性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面板同样有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色阶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命令对话框中的相关功能，并且一模一样，如图所示。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试试调整色阶，图像会有相应变化，用起来效果是一样的。调整该图层对下方所有的图层都会起作用，如果只想对下方指定的图层起作用，则需要和下方图层建立剪贴蒙版，如图所示。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363" y="2386074"/>
            <a:ext cx="2892668" cy="42706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231" y="4775753"/>
            <a:ext cx="51816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14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智能对象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6732" y="1406770"/>
            <a:ext cx="56918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智能对象能保留图像的源内容及其所有原始特性，从而能够对图层执行非破坏性编辑。在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文件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菜单中选择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打开为智能对象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选项，选择文件并打开后，该文件可以直接变成智能对象。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自定形状工具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绘制一个形状（或者创建任意一个图层），在形状或图层上右击，在弹出的菜单中执行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转换为智能对象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命令即可将形状或图层转换为智能对象；在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图层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菜单中的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智能对象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二级菜单中，也有全面的针对智能对象的命令；对于已经是智能对象的图层，可以继续右击，选择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转换为智能对象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选项，进行多层套嵌，像俄罗斯套娃一样一层套一层，目前还没有限制嵌套次数。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973" y="1168775"/>
            <a:ext cx="3566089" cy="19818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086" y="3560885"/>
            <a:ext cx="4767976" cy="249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3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智能对象特点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71500" y="1485900"/>
            <a:ext cx="114387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、可以执行非破坏性变换。可以对图层进行缩放、旋转、斜切、扭曲、透视变换或使图层变形，而不会丢失原始图像数据，也不会降低品质，因为变换不会影响原始数据。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、可以处理矢量数据，放大或缩小矢量图片不会有像素被破坏，完全进行矢量数据处理。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、为智能对象施加滤镜效果可以直接将其变为智能滤镜，可以多重反复应用调节。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、编辑一个智能对象即可自动更新其所有的关联性拷贝，避免重复大量同类操作。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、对智能对象图层可以正常添加图层蒙版。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、不能对智能对象图层直接执行会改变像素数据的操作（如绘画、减淡、加深或仿制），但可以使用颜色调整相关命令（如色阶、曲线等），调整命令会整合到智能对象下方，并且可以反复修改调整。</a:t>
            </a:r>
          </a:p>
        </p:txBody>
      </p:sp>
    </p:spTree>
    <p:extLst>
      <p:ext uri="{BB962C8B-B14F-4D97-AF65-F5344CB8AC3E}">
        <p14:creationId xmlns:p14="http://schemas.microsoft.com/office/powerpoint/2010/main" val="52612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智能对象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06732" y="1116622"/>
            <a:ext cx="10462846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复制智能对象图层和复制普通图层的操作方法相同，如图所示。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2" y="1626118"/>
            <a:ext cx="8092221" cy="199393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6732" y="3789485"/>
            <a:ext cx="11500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以这种方法复制出来的图层副本和源图层的内容完全相同，只要编辑其中一个智能对象，其他的也会随之更新，如图所示。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如果右击原智能对象图层，选择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通过拷贝新建智能对象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选项，则会拷贝出全新的智能对象，不再和原智能对象关联，每个智能对象都需要单独修改，各自独立，如图所示。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2" y="5237436"/>
            <a:ext cx="5188120" cy="12745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179" y="5237436"/>
            <a:ext cx="5175547" cy="127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224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ZmZWRjYjNhNjBhNTU3MTYyMjI0ODdjYTVkMTRjNjAifQ=="/>
</p:tagLst>
</file>

<file path=ppt/theme/theme1.xml><?xml version="1.0" encoding="utf-8"?>
<a:theme xmlns:a="http://schemas.openxmlformats.org/drawingml/2006/main" name="Office 主题​​">
  <a:themeElements>
    <a:clrScheme name="红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rgbClr val="C00000"/>
          </a:solidFill>
          <a:prstDash val="sysDot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50000"/>
          </a:lnSpc>
          <a:defRPr sz="1600" smtClean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1259</Words>
  <Application>Microsoft Macintosh PowerPoint</Application>
  <PresentationFormat>宽屏</PresentationFormat>
  <Paragraphs>88</Paragraphs>
  <Slides>23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8" baseType="lpstr">
      <vt:lpstr>微软雅黑</vt:lpstr>
      <vt:lpstr>Arial</vt:lpstr>
      <vt:lpstr>Arial Black</vt:lpstr>
      <vt:lpstr>Wingdings</vt:lpstr>
      <vt:lpstr>Office 主题​​</vt:lpstr>
      <vt:lpstr>PowerPoint 演示文稿</vt:lpstr>
      <vt:lpstr>教学目标</vt:lpstr>
      <vt:lpstr>教学内容</vt:lpstr>
      <vt:lpstr>知识点概览</vt:lpstr>
      <vt:lpstr>调整图层</vt:lpstr>
      <vt:lpstr>调整图层</vt:lpstr>
      <vt:lpstr>智能对象</vt:lpstr>
      <vt:lpstr>智能对象特点</vt:lpstr>
      <vt:lpstr>智能对象</vt:lpstr>
      <vt:lpstr>知识点概览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步骤解析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网易集团PPT模板</dc:title>
  <dc:creator>Netease</dc:creator>
  <cp:lastModifiedBy>王辉</cp:lastModifiedBy>
  <cp:revision>1175</cp:revision>
  <dcterms:created xsi:type="dcterms:W3CDTF">2022-06-14T15:40:00Z</dcterms:created>
  <dcterms:modified xsi:type="dcterms:W3CDTF">2022-12-26T09:01:55Z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6330783174C94BABAF8E72A2A5EC5502</vt:lpwstr>
  </property>
</Properties>
</file>