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61" r:id="rId2"/>
    <p:sldId id="372" r:id="rId3"/>
    <p:sldId id="373" r:id="rId4"/>
    <p:sldId id="374" r:id="rId5"/>
    <p:sldId id="375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93" r:id="rId24"/>
    <p:sldId id="394" r:id="rId25"/>
    <p:sldId id="395" r:id="rId26"/>
    <p:sldId id="396" r:id="rId27"/>
    <p:sldId id="397" r:id="rId28"/>
    <p:sldId id="398" r:id="rId29"/>
    <p:sldId id="399" r:id="rId30"/>
    <p:sldId id="400" r:id="rId31"/>
    <p:sldId id="371" r:id="rId32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1" clrIdx="0"/>
  <p:cmAuthor id="2" name="陈小向" initials="" lastIdx="1" clrIdx="1"/>
  <p:cmAuthor id="4" name="伍雪君" initials="伍雪君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B59B"/>
    <a:srgbClr val="FFFFFF"/>
    <a:srgbClr val="D55858"/>
    <a:srgbClr val="B29D7D"/>
    <a:srgbClr val="EA9B21"/>
    <a:srgbClr val="89BFC0"/>
    <a:srgbClr val="EFEFEF"/>
    <a:srgbClr val="3A9FB0"/>
    <a:srgbClr val="018F84"/>
    <a:srgbClr val="FC0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06" autoAdjust="0"/>
    <p:restoredTop sz="90340" autoAdjust="0"/>
  </p:normalViewPr>
  <p:slideViewPr>
    <p:cSldViewPr snapToGrid="0">
      <p:cViewPr varScale="1">
        <p:scale>
          <a:sx n="128" d="100"/>
          <a:sy n="128" d="100"/>
        </p:scale>
        <p:origin x="84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7" d="100"/>
          <a:sy n="107" d="100"/>
        </p:scale>
        <p:origin x="43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659CD4FC-624D-AB4E-9533-E6A468B0E056}" type="datetimeFigureOut">
              <a:rPr kumimoji="1" lang="zh-CN" altLang="en-US" smtClean="0"/>
              <a:t>2022/12/26</a:t>
            </a:fld>
            <a:endParaRPr kumimoji="1"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D024F85-CB1C-7445-9B98-7B8479DF2CF8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24F85-CB1C-7445-9B98-7B8479DF2CF8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24F85-CB1C-7445-9B98-7B8479DF2CF8}" type="slidenum">
              <a:rPr kumimoji="1" lang="zh-CN" altLang="en-US" smtClean="0"/>
              <a:t>4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6721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24F85-CB1C-7445-9B98-7B8479DF2CF8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506732" y="377317"/>
            <a:ext cx="9452277" cy="648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教学目标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5D6955-40FB-F6DB-12A1-C86FED6B1A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732" y="1248388"/>
            <a:ext cx="11131990" cy="3873159"/>
          </a:xfrm>
          <a:prstGeom prst="rect">
            <a:avLst/>
          </a:prstGeom>
        </p:spPr>
        <p:txBody>
          <a:bodyPr/>
          <a:lstStyle>
            <a:lvl1pPr marL="102825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B5001F"/>
              </a:buClr>
              <a:buFont typeface="Wingdings" panose="05000000000000000000" pitchFamily="2" charset="2"/>
              <a:buNone/>
              <a:defRPr lang="zh-CN" alt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20000" indent="-285750">
              <a:lnSpc>
                <a:spcPct val="150000"/>
              </a:lnSpc>
              <a:spcBef>
                <a:spcPts val="1200"/>
              </a:spcBef>
              <a:buClr>
                <a:srgbClr val="B5001F"/>
              </a:buClr>
              <a:buSzPct val="150000"/>
              <a:buFont typeface="Arial" panose="020B0604020202020204" pitchFamily="34" charset="0"/>
              <a:buChar char="•"/>
              <a:defRPr lang="zh-CN" altLang="en-US" sz="135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</a:lstStyle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知识目标</a:t>
            </a:r>
            <a:endPara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cs typeface="Arial" panose="020B0604020202020204" pitchFamily="34" charset="0"/>
              </a:rPr>
              <a:t>了解</a:t>
            </a:r>
            <a:r>
              <a:rPr lang="en-US" altLang="zh-CN" sz="1800" dirty="0">
                <a:cs typeface="Arial" panose="020B0604020202020204" pitchFamily="34" charset="0"/>
              </a:rPr>
              <a:t>xxx</a:t>
            </a: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ea typeface="微软雅黑" panose="020B0503020204020204" pitchFamily="34" charset="-122"/>
                <a:cs typeface="Arial" panose="020B0604020202020204" pitchFamily="34" charset="0"/>
              </a:rPr>
              <a:t>理解</a:t>
            </a:r>
            <a:r>
              <a:rPr lang="en-US" altLang="zh-CN" sz="1800" dirty="0">
                <a:ea typeface="微软雅黑" panose="020B0503020204020204" pitchFamily="34" charset="-122"/>
                <a:cs typeface="Arial" panose="020B0604020202020204" pitchFamily="34" charset="0"/>
              </a:rPr>
              <a:t>xxx</a:t>
            </a: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ea typeface="微软雅黑" panose="020B0503020204020204" pitchFamily="34" charset="-122"/>
                <a:cs typeface="Arial" panose="020B0604020202020204" pitchFamily="34" charset="0"/>
              </a:rPr>
              <a:t>掌握</a:t>
            </a:r>
            <a:r>
              <a:rPr lang="en-US" altLang="zh-CN" sz="1800" dirty="0">
                <a:ea typeface="微软雅黑" panose="020B0503020204020204" pitchFamily="34" charset="-122"/>
                <a:cs typeface="Arial" panose="020B0604020202020204" pitchFamily="34" charset="0"/>
              </a:rPr>
              <a:t>xxx</a:t>
            </a:r>
          </a:p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技能目标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cs typeface="Arial" panose="020B0604020202020204" pitchFamily="34" charset="0"/>
              </a:rPr>
              <a:t>能使用</a:t>
            </a:r>
            <a:r>
              <a:rPr lang="en-US" altLang="zh-CN" sz="1800" dirty="0">
                <a:cs typeface="Arial" panose="020B0604020202020204" pitchFamily="34" charset="0"/>
              </a:rPr>
              <a:t>xxx</a:t>
            </a:r>
            <a:r>
              <a:rPr lang="zh-CN" altLang="en-US" sz="1800" dirty="0">
                <a:cs typeface="Arial" panose="020B0604020202020204" pitchFamily="34" charset="0"/>
              </a:rPr>
              <a:t>技术，实现</a:t>
            </a:r>
            <a:r>
              <a:rPr lang="en-US" altLang="zh-CN" sz="1800" dirty="0">
                <a:cs typeface="Arial" panose="020B0604020202020204" pitchFamily="34" charset="0"/>
              </a:rPr>
              <a:t>xx</a:t>
            </a:r>
            <a:r>
              <a:rPr lang="zh-CN" altLang="en-US" sz="1800" dirty="0">
                <a:cs typeface="Arial" panose="020B0604020202020204" pitchFamily="34" charset="0"/>
              </a:rPr>
              <a:t>功能</a:t>
            </a:r>
            <a:endParaRPr lang="en-US" altLang="zh-CN" sz="1800" dirty="0"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ea typeface="微软雅黑" panose="020B0503020204020204" pitchFamily="34" charset="-122"/>
                <a:cs typeface="Arial" panose="020B0604020202020204" pitchFamily="34" charset="0"/>
              </a:rPr>
              <a:t>能下载</a:t>
            </a:r>
            <a:r>
              <a:rPr lang="en-US" altLang="zh-CN" sz="1800" dirty="0">
                <a:ea typeface="微软雅黑" panose="020B0503020204020204" pitchFamily="34" charset="-122"/>
                <a:cs typeface="Arial" panose="020B0604020202020204" pitchFamily="34" charset="0"/>
              </a:rPr>
              <a:t>JDK</a:t>
            </a:r>
            <a:r>
              <a:rPr lang="zh-CN" altLang="en-US" sz="1800" dirty="0">
                <a:ea typeface="微软雅黑" panose="020B0503020204020204" pitchFamily="34" charset="-122"/>
                <a:cs typeface="Arial" panose="020B0604020202020204" pitchFamily="34" charset="0"/>
              </a:rPr>
              <a:t>安装包，并完成安装</a:t>
            </a:r>
            <a:endParaRPr lang="en-US" altLang="zh-CN" sz="1800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cs typeface="Arial" panose="020B0604020202020204" pitchFamily="34" charset="0"/>
              </a:rPr>
              <a:t>能学会配置</a:t>
            </a:r>
            <a:r>
              <a:rPr lang="en-US" altLang="zh-CN" sz="1800" dirty="0">
                <a:cs typeface="Arial" panose="020B0604020202020204" pitchFamily="34" charset="0"/>
              </a:rPr>
              <a:t>JDK</a:t>
            </a:r>
            <a:r>
              <a:rPr lang="zh-CN" altLang="en-US" sz="1800" dirty="0">
                <a:cs typeface="Arial" panose="020B0604020202020204" pitchFamily="34" charset="0"/>
              </a:rPr>
              <a:t>环境变量，并将太空大战小游戏运行</a:t>
            </a:r>
            <a:endParaRPr lang="en-US" altLang="zh-CN" sz="1800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6932817-2994-4AA8-6460-03F4A9621E84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1687" y="377317"/>
            <a:ext cx="21168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96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533" y="0"/>
            <a:ext cx="12204533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热爱">
    <p:bg>
      <p:bgPr>
        <a:solidFill>
          <a:srgbClr val="A80D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大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506732" y="377317"/>
            <a:ext cx="9014955" cy="648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教学内容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5D6955-40FB-F6DB-12A1-C86FED6B1A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732" y="1248388"/>
            <a:ext cx="11131990" cy="3873159"/>
          </a:xfrm>
          <a:prstGeom prst="rect">
            <a:avLst/>
          </a:prstGeom>
        </p:spPr>
        <p:txBody>
          <a:bodyPr/>
          <a:lstStyle>
            <a:lvl1pPr marL="102825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B5001F"/>
              </a:buClr>
              <a:buFont typeface="Wingdings" panose="05000000000000000000" pitchFamily="2" charset="2"/>
              <a:buNone/>
              <a:defRPr lang="zh-CN" alt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20000" indent="-285750">
              <a:lnSpc>
                <a:spcPct val="150000"/>
              </a:lnSpc>
              <a:spcBef>
                <a:spcPts val="1200"/>
              </a:spcBef>
              <a:buClr>
                <a:srgbClr val="B5001F"/>
              </a:buClr>
              <a:buSzPct val="150000"/>
              <a:buFont typeface="Arial" panose="020B0604020202020204" pitchFamily="34" charset="0"/>
              <a:buChar char="•"/>
              <a:defRPr lang="zh-CN" altLang="en-US" sz="135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</a:lstStyle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第一节 太空大战游戏简介  </a:t>
            </a:r>
          </a:p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第二节 开发环境安装与配置</a:t>
            </a:r>
            <a:endParaRPr kumimoji="1"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C1FBBC1-296E-DAC6-4263-685FACB2206F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1687" y="377317"/>
            <a:ext cx="21168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1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506732" y="377317"/>
            <a:ext cx="9014955" cy="648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课程内容</a:t>
            </a:r>
          </a:p>
        </p:txBody>
      </p:sp>
      <p:sp>
        <p:nvSpPr>
          <p:cNvPr id="4" name="文本占位符 6">
            <a:extLst>
              <a:ext uri="{FF2B5EF4-FFF2-40B4-BE49-F238E27FC236}">
                <a16:creationId xmlns:a16="http://schemas.microsoft.com/office/drawing/2014/main" id="{2EDE366B-044C-D7E3-4AB9-DF8E73842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732" y="1248388"/>
            <a:ext cx="11131990" cy="3873159"/>
          </a:xfrm>
          <a:prstGeom prst="rect">
            <a:avLst/>
          </a:prstGeom>
        </p:spPr>
        <p:txBody>
          <a:bodyPr/>
          <a:lstStyle>
            <a:lvl1pPr marL="360000" indent="-3600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l"/>
              <a:defRPr lang="zh-CN" alt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20000" indent="-2857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 lang="zh-CN" alt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</a:lstStyle>
          <a:p>
            <a:pPr lvl="0"/>
            <a:r>
              <a:rPr lang="zh-CN" altLang="en-US" dirty="0"/>
              <a:t>编辑母版文本样式</a:t>
            </a:r>
            <a:r>
              <a:rPr lang="en-US" altLang="zh-CN" dirty="0"/>
              <a:t>Arial</a:t>
            </a:r>
          </a:p>
          <a:p>
            <a:pPr lvl="1"/>
            <a:r>
              <a:rPr lang="zh-CN" altLang="en-US" dirty="0"/>
              <a:t>副标题母版文本样式</a:t>
            </a:r>
            <a:r>
              <a:rPr lang="en-US" altLang="zh-CN" dirty="0"/>
              <a:t>Arial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EB2F336-E81B-EA63-6C3D-6D2029CF8553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1687" y="377317"/>
            <a:ext cx="21168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64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71B53-6E6A-4797-BB05-9181CDA90FC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7191-98FC-4568-95DD-ED3C44E606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66" r:id="rId8"/>
    <p:sldLayoutId id="2147483665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D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966266" y="2747291"/>
            <a:ext cx="11225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Photoshop</a:t>
            </a: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照片后期处理实战</a:t>
            </a:r>
            <a:endParaRPr kumimoji="1"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6266" y="4257830"/>
            <a:ext cx="7170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>
                <a:solidFill>
                  <a:schemeClr val="bg1"/>
                </a:solidFill>
                <a:latin typeface="+mj-ea"/>
                <a:ea typeface="+mj-ea"/>
              </a:rPr>
              <a:t>第四章 风景修图</a:t>
            </a:r>
            <a:endParaRPr kumimoji="1" lang="zh-CN" altLang="en-US" sz="3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1" name="直线连接符 10"/>
          <p:cNvCxnSpPr/>
          <p:nvPr/>
        </p:nvCxnSpPr>
        <p:spPr>
          <a:xfrm>
            <a:off x="832454" y="4385597"/>
            <a:ext cx="0" cy="413100"/>
          </a:xfrm>
          <a:prstGeom prst="line">
            <a:avLst/>
          </a:prstGeom>
          <a:ln w="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0"/>
            <a:ext cx="12700" cy="127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直方图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175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在命令窗口中，有类似山谷一样的图示，这是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直方图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，如图所示。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RGB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直方图可以观察图片上像素发光强度的分布，左侧最暗是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，即不发光（黑场），右侧最亮是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255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的发光强度（白场）。峰值的高度代表像素数量的多少，如图所示。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70" y="3074653"/>
            <a:ext cx="4529754" cy="18027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729" y="2225646"/>
            <a:ext cx="5426246" cy="350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84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输入色阶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292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打开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色阶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对话框，选择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RGB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通道，如图所示。合并黑场，即将最左侧的深色滑块向右滑动，滑块左侧强度在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81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以下的像素，也就是图中红框里的像素，是原图中比较暗的颜色，接下来将变成黑色，即合并进黑场里，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81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会变成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，其他像素跟着顺应下调，所以整体变暗，尤其是暗的颜色变得更暗，或者变成纯黑。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694" y="2308268"/>
            <a:ext cx="8127315" cy="426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35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色彩平衡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169378"/>
            <a:ext cx="11521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色彩平衡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命令可以调节图片的色调偏向。在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图像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菜单下的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调整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子菜单中选择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色彩平衡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...】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命令，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快捷键是</a:t>
            </a:r>
            <a:r>
              <a:rPr lang="en-US" altLang="zh-CN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Ctrl+B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。当然，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也可以使用</a:t>
            </a:r>
            <a:r>
              <a:rPr lang="en-US" altLang="zh-CN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色彩平衡</a:t>
            </a:r>
            <a:r>
              <a:rPr lang="en-US" altLang="zh-CN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的调整图层来调节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色彩平衡的调节方法是滑块偏移，三组色彩关系代表着整个色相环的补色关系，如图所示。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55" y="2816440"/>
            <a:ext cx="6274194" cy="31447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243" y="2627663"/>
            <a:ext cx="3622065" cy="352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36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色彩平衡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545049"/>
            <a:ext cx="50500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青色和红色，洋红和绿色，黄色和蓝色，都是此消彼长的补色对比，如图所示。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原图黑白照片没有色调偏向，将滑块向红色和黄色偏移，可营造泛黄的效果，如图所示。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456" y="1120331"/>
            <a:ext cx="5356713" cy="13766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456" y="2883877"/>
            <a:ext cx="4341912" cy="326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60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色彩平衡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1" y="1313616"/>
            <a:ext cx="5858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对于有明显色调偏向的照片，可以用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色彩平衡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进行深入调节。下图素材原图是一幅黄昏时拍摄的整体偏黄的照片，没有调节色彩平衡的时候，色调不发生偏移，各项数值为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，如图所示。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068" y="1025317"/>
            <a:ext cx="5079755" cy="214625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6731" y="4088423"/>
            <a:ext cx="5723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分别将滑块偏移至青色、洋红、蓝色，尤其蓝色偏移值最高，此时画面会呈现为冷紫色调。因为蓝色调整得最多，所以补色黄色被大大减弱，原来的黄色调也就变成了蓝色调，为了色彩更加绚丽，增加了少许的洋红，呈现最终的冷紫色，如图所示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068" y="3819576"/>
            <a:ext cx="5079755" cy="215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41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色彩平衡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301262"/>
            <a:ext cx="629375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如图所示，增加了大量的青色、蓝色，以及适当的绿色，整体呈现青绿色调。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色调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下拉菜单中还可以对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阴影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中间调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高光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分别进行调整，如图所示。选择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高光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，偏移到蓝色最右端，画面亮部变成了浅蓝色，暗部仍有大量原图的黄色。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同样的参数，如果在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色调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中选择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阴影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，则暗部会变成深蓝色，高光保留些许黄色调，如图所示。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871" y="1025317"/>
            <a:ext cx="4539074" cy="19141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871" y="2939475"/>
            <a:ext cx="4539074" cy="1922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871" y="4823376"/>
            <a:ext cx="4539074" cy="191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08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知识点概览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762161"/>
              </p:ext>
            </p:extLst>
          </p:nvPr>
        </p:nvGraphicFramePr>
        <p:xfrm>
          <a:off x="506733" y="1298275"/>
          <a:ext cx="1064696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1335">
                  <a:extLst>
                    <a:ext uri="{9D8B030D-6E8A-4147-A177-3AD203B41FA5}">
                      <a16:colId xmlns:a16="http://schemas.microsoft.com/office/drawing/2014/main" val="1359223507"/>
                    </a:ext>
                  </a:extLst>
                </a:gridCol>
                <a:gridCol w="4494179">
                  <a:extLst>
                    <a:ext uri="{9D8B030D-6E8A-4147-A177-3AD203B41FA5}">
                      <a16:colId xmlns:a16="http://schemas.microsoft.com/office/drawing/2014/main" val="1131590200"/>
                    </a:ext>
                  </a:extLst>
                </a:gridCol>
                <a:gridCol w="1108953">
                  <a:extLst>
                    <a:ext uri="{9D8B030D-6E8A-4147-A177-3AD203B41FA5}">
                      <a16:colId xmlns:a16="http://schemas.microsoft.com/office/drawing/2014/main" val="3680758087"/>
                    </a:ext>
                  </a:extLst>
                </a:gridCol>
                <a:gridCol w="787940">
                  <a:extLst>
                    <a:ext uri="{9D8B030D-6E8A-4147-A177-3AD203B41FA5}">
                      <a16:colId xmlns:a16="http://schemas.microsoft.com/office/drawing/2014/main" val="3122618797"/>
                    </a:ext>
                  </a:extLst>
                </a:gridCol>
                <a:gridCol w="764558">
                  <a:extLst>
                    <a:ext uri="{9D8B030D-6E8A-4147-A177-3AD203B41FA5}">
                      <a16:colId xmlns:a16="http://schemas.microsoft.com/office/drawing/2014/main" val="41651090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节名称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知识点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难点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重点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应用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16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/>
                        <a:t>C04-02 </a:t>
                      </a:r>
                      <a:r>
                        <a:rPr lang="zh-CN" altLang="en-US"/>
                        <a:t>实现风景调色效果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、处理照片的冷暖色与锐化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352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7590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0963073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复制图层，转换为智能对象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32" y="1545041"/>
            <a:ext cx="9621191" cy="516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83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0963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执行滤镜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-Camera Raw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滤镜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1486981"/>
            <a:ext cx="9738946" cy="523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44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0963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提高曝光，提升阴影和黑色，降低高光和白色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17" y="1486982"/>
            <a:ext cx="9777997" cy="524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16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DCC895-A744-4CA4-83F4-360C1CBAC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教学目标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A4A71F-308C-5F88-D079-E15E6FA4E3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732" y="1248388"/>
            <a:ext cx="11131990" cy="4442293"/>
          </a:xfrm>
        </p:spPr>
        <p:txBody>
          <a:bodyPr/>
          <a:lstStyle/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知识目标</a:t>
            </a:r>
            <a:endPara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/>
              <a:t>了解</a:t>
            </a:r>
            <a:r>
              <a:rPr lang="en-US" altLang="zh-CN"/>
              <a:t>Photoshop</a:t>
            </a:r>
            <a:r>
              <a:rPr lang="zh-CN" altLang="en-US"/>
              <a:t>部分相关功能的基础使用方法 </a:t>
            </a:r>
            <a:endParaRPr lang="en-US" altLang="zh-CN"/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/>
              <a:t>理解不同工具的分别对应哪种使用场景</a:t>
            </a:r>
            <a:endParaRPr lang="en-US" altLang="zh-CN"/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/>
              <a:t>掌握不同工具或功能的实际使用方法及结合使用方法</a:t>
            </a:r>
            <a:endParaRPr lang="en-US" altLang="zh-CN"/>
          </a:p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</a:rPr>
              <a:t>技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能目标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>
                <a:cs typeface="Arial" panose="020B0604020202020204" pitchFamily="34" charset="0"/>
              </a:rPr>
              <a:t>能正确的处理黑白灰关系确保画面的通透感</a:t>
            </a:r>
            <a:endParaRPr lang="en-US" altLang="zh-CN" sz="1800"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>
                <a:ea typeface="微软雅黑" panose="020B0503020204020204" pitchFamily="34" charset="-122"/>
                <a:cs typeface="Arial" panose="020B0604020202020204" pitchFamily="34" charset="0"/>
              </a:rPr>
              <a:t>能正确的进行色彩搭配来确保画面的冲击感</a:t>
            </a:r>
            <a:endParaRPr lang="en-US" altLang="zh-CN" sz="180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>
                <a:cs typeface="Arial" panose="020B0604020202020204" pitchFamily="34" charset="0"/>
              </a:rPr>
              <a:t>能提升画面清晰度</a:t>
            </a:r>
            <a:endParaRPr lang="en-US" altLang="zh-CN" sz="1800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76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0963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调整曲线，选择红绿蓝通道，分别调整为“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型”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54" y="1567543"/>
            <a:ext cx="9580338" cy="514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3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0963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调整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RGB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曲线，打两个点固定高光区域和中间调区域，降低阴影，提高黑色区域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41" y="1486982"/>
            <a:ext cx="9716897" cy="52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95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0963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选择效果（新版在基本功能里），添加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去除薄雾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效果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06" y="1566514"/>
            <a:ext cx="9501725" cy="510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64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0963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选择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HSL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工具，选择色相，降低黄色和蓝色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50" y="1524717"/>
            <a:ext cx="9581249" cy="51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08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0963073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8.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选择饱和度，降低橙色和蓝色，适当降低紫色和洋红色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2493"/>
            <a:ext cx="9712569" cy="522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27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0963073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9.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选择明亮度，降低橙色和蓝色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1506869"/>
            <a:ext cx="9615853" cy="516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04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0963073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10.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选择分离色调，高光滑块拖动至蓝色区域，增加饱和度；阴影滑块拖动至黄色区域，增加饱和度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39" y="1532963"/>
            <a:ext cx="9620183" cy="517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02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0963073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11.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选择渐变工具，给天空做一个渐变效果，色温调整为蓝色，降低曝光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30" y="1524000"/>
            <a:ext cx="9747393" cy="523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61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步骤分析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433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12.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回到基本调节，恢复图像原本的色调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64" y="1550893"/>
            <a:ext cx="9501382" cy="510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17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0963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13.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盖印，执行滤镜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高反差保留，混合模式选择线性光，完成锐化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94" y="1486981"/>
            <a:ext cx="9817560" cy="52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29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DCC895-A744-4CA4-83F4-360C1CBAC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教学内容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CA640883-F859-3781-639A-EFBC3167AC2D}"/>
              </a:ext>
            </a:extLst>
          </p:cNvPr>
          <p:cNvSpPr txBox="1">
            <a:spLocks/>
          </p:cNvSpPr>
          <p:nvPr/>
        </p:nvSpPr>
        <p:spPr>
          <a:xfrm>
            <a:off x="506732" y="1243859"/>
            <a:ext cx="9452277" cy="1324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一</a:t>
            </a:r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</a:rPr>
              <a:t>节 风景调色功能简介</a:t>
            </a:r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二</a:t>
            </a:r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</a:rPr>
              <a:t>节 实现风景调色效果</a:t>
            </a:r>
            <a:endParaRPr kumimoji="1"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830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效果对比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2" y="1758461"/>
            <a:ext cx="5322278" cy="39917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233" y="1758461"/>
            <a:ext cx="5322275" cy="399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56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D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0" y="2680382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  <a:endParaRPr kumimoji="1" lang="zh-CN" altLang="en-US"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知识点概览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506732" y="1643793"/>
          <a:ext cx="1064696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1607">
                  <a:extLst>
                    <a:ext uri="{9D8B030D-6E8A-4147-A177-3AD203B41FA5}">
                      <a16:colId xmlns:a16="http://schemas.microsoft.com/office/drawing/2014/main" val="2126926981"/>
                    </a:ext>
                  </a:extLst>
                </a:gridCol>
                <a:gridCol w="4513634">
                  <a:extLst>
                    <a:ext uri="{9D8B030D-6E8A-4147-A177-3AD203B41FA5}">
                      <a16:colId xmlns:a16="http://schemas.microsoft.com/office/drawing/2014/main" val="2721309199"/>
                    </a:ext>
                  </a:extLst>
                </a:gridCol>
                <a:gridCol w="1108954">
                  <a:extLst>
                    <a:ext uri="{9D8B030D-6E8A-4147-A177-3AD203B41FA5}">
                      <a16:colId xmlns:a16="http://schemas.microsoft.com/office/drawing/2014/main" val="3505392027"/>
                    </a:ext>
                  </a:extLst>
                </a:gridCol>
                <a:gridCol w="787940">
                  <a:extLst>
                    <a:ext uri="{9D8B030D-6E8A-4147-A177-3AD203B41FA5}">
                      <a16:colId xmlns:a16="http://schemas.microsoft.com/office/drawing/2014/main" val="3973446279"/>
                    </a:ext>
                  </a:extLst>
                </a:gridCol>
                <a:gridCol w="754830">
                  <a:extLst>
                    <a:ext uri="{9D8B030D-6E8A-4147-A177-3AD203B41FA5}">
                      <a16:colId xmlns:a16="http://schemas.microsoft.com/office/drawing/2014/main" val="7899389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节名称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知识点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难点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重点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应用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061962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="0" i="0" u="none" strike="noStrike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C0</a:t>
                      </a:r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-01</a:t>
                      </a:r>
                      <a:r>
                        <a:rPr lang="en-US" altLang="zh-TW" sz="1800" b="0" i="0" u="none" strike="noStrik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风景调色功能简介</a:t>
                      </a:r>
                      <a:endParaRPr lang="zh-TW" altLang="en-US" sz="1800" b="1" i="0" u="none" strike="noStrike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、色彩三要素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en-US" sz="1800" b="0" i="0" u="none" strike="noStrike" kern="120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75643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2</a:t>
                      </a:r>
                      <a:r>
                        <a:rPr lang="zh-CN" altLang="en-US"/>
                        <a:t>、色阶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2443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3</a:t>
                      </a:r>
                      <a:r>
                        <a:rPr lang="zh-CN" altLang="en-US"/>
                        <a:t>、色彩平衡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917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892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色彩三要素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506732" y="1099039"/>
            <a:ext cx="11078307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平时观察某个颜色时，很难一下子就能说准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RGB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色值是多少，大脑对颜色有习惯性色彩分析方法。大脑对色彩的反应可以总结为三个方面，也就是俗称的色彩三要素：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色相、饱和度、明度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，如图所示。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156" y="2254250"/>
            <a:ext cx="8591184" cy="323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52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色相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151792"/>
            <a:ext cx="11600276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我们观察事物是什么颜色时，第一反应就是色相。那么什么是色相呢？通俗地说就是颜色的品相。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例如，我们看红花、看绿叶、看蓝天，可以分清它们都是什么颜色，这说明它们具有不同的色相。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2" y="2182757"/>
            <a:ext cx="10633122" cy="357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44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色相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4595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如图所示，红、绿、蓝这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种色光可以随意组合和混合，它们是三角形的关系。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色相，是色彩所呈现的质的面貌，是色彩彼此之间相互区别的标志。</a:t>
            </a:r>
            <a:endParaRPr lang="en-US" altLang="zh-CN" sz="16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图所示的这一圈颜色有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种。色彩越多，分得越细，就可以做出一个过渡的环形，这就是色相环，可以按角度来区分颜色，如图所示。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在这个全色相环上，在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15°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的范围内是同类色，如红和橙红；在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45°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的范围内是邻近色，如翠绿和草绿；在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130°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的两端是对比色，能产生强烈的对比，如橙色和青色；在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180°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的两端是补色，反差最大，如蓝色和黄色。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285" y="3622430"/>
            <a:ext cx="3225160" cy="25750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435" y="3622430"/>
            <a:ext cx="3473064" cy="257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66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饱和度与明度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2057399"/>
            <a:ext cx="55072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饱和度也可以叫作纯度，就是看颜色纯不纯，鲜不鲜艳。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饱和度在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Photoshop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里的表达为百分比，最高是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100%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，最低是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，就是没有色相，变成了灰色。灰色其实就是弱化的白光，发光强度比较低，红、绿、蓝混合比例是相等的，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RGB 3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个值是一样的。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明度是色彩的明亮程度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，对于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RGB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模式的图像，数值越大，发光越强，明度越高。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319" y="1521673"/>
            <a:ext cx="4458065" cy="409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44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色阶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877458"/>
            <a:ext cx="5867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选择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图像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菜单下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调整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子菜单中的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色阶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选项，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快捷键是</a:t>
            </a:r>
            <a:r>
              <a:rPr lang="en-US" altLang="zh-CN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Ctrl+L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，色阶面板如图所示。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一般情况下，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调节明暗即选择调整</a:t>
            </a:r>
            <a:r>
              <a:rPr lang="en-US" altLang="zh-CN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RGB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整体通道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，如果单独选择某个通道，则色相会发生变化。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645" y="1025317"/>
            <a:ext cx="5017187" cy="453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047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GZmZWRjYjNhNjBhNTU3MTYyMjI0ODdjYTVkMTRjNjAifQ=="/>
</p:tagLst>
</file>

<file path=ppt/theme/theme1.xml><?xml version="1.0" encoding="utf-8"?>
<a:theme xmlns:a="http://schemas.openxmlformats.org/drawingml/2006/main" name="Office 主题​​">
  <a:themeElements>
    <a:clrScheme name="红色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>
          <a:solidFill>
            <a:srgbClr val="C00000"/>
          </a:solidFill>
          <a:prstDash val="sysDot"/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50000"/>
          </a:lnSpc>
          <a:defRPr sz="1600" smtClean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</TotalTime>
  <Words>1421</Words>
  <Application>Microsoft Macintosh PowerPoint</Application>
  <PresentationFormat>宽屏</PresentationFormat>
  <Paragraphs>113</Paragraphs>
  <Slides>31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6" baseType="lpstr">
      <vt:lpstr>微软雅黑</vt:lpstr>
      <vt:lpstr>Arial</vt:lpstr>
      <vt:lpstr>Arial Black</vt:lpstr>
      <vt:lpstr>Wingdings</vt:lpstr>
      <vt:lpstr>Office 主题​​</vt:lpstr>
      <vt:lpstr>PowerPoint 演示文稿</vt:lpstr>
      <vt:lpstr>教学目标</vt:lpstr>
      <vt:lpstr>教学内容</vt:lpstr>
      <vt:lpstr>知识点概览</vt:lpstr>
      <vt:lpstr>色彩三要素</vt:lpstr>
      <vt:lpstr>色相</vt:lpstr>
      <vt:lpstr>色相</vt:lpstr>
      <vt:lpstr>饱和度与明度</vt:lpstr>
      <vt:lpstr>色阶</vt:lpstr>
      <vt:lpstr>直方图</vt:lpstr>
      <vt:lpstr>输入色阶</vt:lpstr>
      <vt:lpstr>色彩平衡</vt:lpstr>
      <vt:lpstr>色彩平衡</vt:lpstr>
      <vt:lpstr>色彩平衡</vt:lpstr>
      <vt:lpstr>色彩平衡</vt:lpstr>
      <vt:lpstr>知识点概览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步骤分析</vt:lpstr>
      <vt:lpstr>步骤解析</vt:lpstr>
      <vt:lpstr>效果对比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网易集团PPT模板</dc:title>
  <dc:creator>Netease</dc:creator>
  <cp:lastModifiedBy>王辉</cp:lastModifiedBy>
  <cp:revision>1177</cp:revision>
  <dcterms:created xsi:type="dcterms:W3CDTF">2022-06-14T15:40:00Z</dcterms:created>
  <dcterms:modified xsi:type="dcterms:W3CDTF">2022-12-26T09:01:04Z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6330783174C94BABAF8E72A2A5EC5502</vt:lpwstr>
  </property>
</Properties>
</file>