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0"/>
  </p:notesMasterIdLst>
  <p:sldIdLst>
    <p:sldId id="261" r:id="rId2"/>
    <p:sldId id="372" r:id="rId3"/>
    <p:sldId id="373" r:id="rId4"/>
    <p:sldId id="374" r:id="rId5"/>
    <p:sldId id="375" r:id="rId6"/>
    <p:sldId id="376" r:id="rId7"/>
    <p:sldId id="377" r:id="rId8"/>
    <p:sldId id="378" r:id="rId9"/>
    <p:sldId id="379" r:id="rId10"/>
    <p:sldId id="380" r:id="rId11"/>
    <p:sldId id="381" r:id="rId12"/>
    <p:sldId id="382" r:id="rId13"/>
    <p:sldId id="383" r:id="rId14"/>
    <p:sldId id="384" r:id="rId15"/>
    <p:sldId id="385" r:id="rId16"/>
    <p:sldId id="386" r:id="rId17"/>
    <p:sldId id="387" r:id="rId18"/>
    <p:sldId id="388" r:id="rId19"/>
    <p:sldId id="389" r:id="rId20"/>
    <p:sldId id="390" r:id="rId21"/>
    <p:sldId id="391" r:id="rId22"/>
    <p:sldId id="392" r:id="rId23"/>
    <p:sldId id="393" r:id="rId24"/>
    <p:sldId id="394" r:id="rId25"/>
    <p:sldId id="395" r:id="rId26"/>
    <p:sldId id="396" r:id="rId27"/>
    <p:sldId id="397" r:id="rId28"/>
    <p:sldId id="398" r:id="rId29"/>
    <p:sldId id="399" r:id="rId30"/>
    <p:sldId id="400" r:id="rId31"/>
    <p:sldId id="401" r:id="rId32"/>
    <p:sldId id="402" r:id="rId33"/>
    <p:sldId id="403" r:id="rId34"/>
    <p:sldId id="404" r:id="rId35"/>
    <p:sldId id="405" r:id="rId36"/>
    <p:sldId id="406" r:id="rId37"/>
    <p:sldId id="407" r:id="rId38"/>
    <p:sldId id="408" r:id="rId39"/>
    <p:sldId id="409" r:id="rId40"/>
    <p:sldId id="410" r:id="rId41"/>
    <p:sldId id="411" r:id="rId42"/>
    <p:sldId id="412" r:id="rId43"/>
    <p:sldId id="413" r:id="rId44"/>
    <p:sldId id="414" r:id="rId45"/>
    <p:sldId id="415" r:id="rId46"/>
    <p:sldId id="416" r:id="rId47"/>
    <p:sldId id="417" r:id="rId48"/>
    <p:sldId id="418" r:id="rId49"/>
    <p:sldId id="419" r:id="rId50"/>
    <p:sldId id="420" r:id="rId51"/>
    <p:sldId id="421" r:id="rId52"/>
    <p:sldId id="422" r:id="rId53"/>
    <p:sldId id="423" r:id="rId54"/>
    <p:sldId id="424" r:id="rId55"/>
    <p:sldId id="425" r:id="rId56"/>
    <p:sldId id="426" r:id="rId57"/>
    <p:sldId id="427" r:id="rId58"/>
    <p:sldId id="428" r:id="rId59"/>
    <p:sldId id="429" r:id="rId60"/>
    <p:sldId id="430" r:id="rId61"/>
    <p:sldId id="431" r:id="rId62"/>
    <p:sldId id="432" r:id="rId63"/>
    <p:sldId id="433" r:id="rId64"/>
    <p:sldId id="434" r:id="rId65"/>
    <p:sldId id="435" r:id="rId66"/>
    <p:sldId id="436" r:id="rId67"/>
    <p:sldId id="437" r:id="rId68"/>
    <p:sldId id="438" r:id="rId69"/>
    <p:sldId id="439" r:id="rId70"/>
    <p:sldId id="440" r:id="rId71"/>
    <p:sldId id="441" r:id="rId72"/>
    <p:sldId id="442" r:id="rId73"/>
    <p:sldId id="443" r:id="rId74"/>
    <p:sldId id="444" r:id="rId75"/>
    <p:sldId id="445" r:id="rId76"/>
    <p:sldId id="446" r:id="rId77"/>
    <p:sldId id="447" r:id="rId78"/>
    <p:sldId id="371" r:id="rId79"/>
  </p:sldIdLst>
  <p:sldSz cx="12192000" cy="6858000"/>
  <p:notesSz cx="6858000" cy="9144000"/>
  <p:custDataLst>
    <p:tags r:id="rId8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 " initials="" lastIdx="1" clrIdx="0"/>
  <p:cmAuthor id="2" name="陈小向" initials="" lastIdx="1" clrIdx="1"/>
  <p:cmAuthor id="4" name="伍雪君" initials="伍雪君" lastIdx="1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9B59B"/>
    <a:srgbClr val="FFFFFF"/>
    <a:srgbClr val="D55858"/>
    <a:srgbClr val="B29D7D"/>
    <a:srgbClr val="EA9B21"/>
    <a:srgbClr val="89BFC0"/>
    <a:srgbClr val="EFEFEF"/>
    <a:srgbClr val="3A9FB0"/>
    <a:srgbClr val="018F84"/>
    <a:srgbClr val="FC01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27102A9-8310-4765-A935-A1911B00CA55}" styleName="浅色样式 1 - 强调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06" autoAdjust="0"/>
    <p:restoredTop sz="90340" autoAdjust="0"/>
  </p:normalViewPr>
  <p:slideViewPr>
    <p:cSldViewPr snapToGrid="0">
      <p:cViewPr varScale="1">
        <p:scale>
          <a:sx n="115" d="100"/>
          <a:sy n="115" d="100"/>
        </p:scale>
        <p:origin x="1376" y="20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 varScale="1">
      <p:scale>
        <a:sx n="1" d="1"/>
        <a:sy n="1" d="1"/>
      </p:scale>
      <p:origin x="0" y="-32266"/>
    </p:cViewPr>
  </p:sorterViewPr>
  <p:notesViewPr>
    <p:cSldViewPr snapToGrid="0">
      <p:cViewPr varScale="1">
        <p:scale>
          <a:sx n="107" d="100"/>
          <a:sy n="107" d="100"/>
        </p:scale>
        <p:origin x="4392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tags" Target="tags/tag1.xml"/><Relationship Id="rId8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kumimoji="1"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659CD4FC-624D-AB4E-9533-E6A468B0E056}" type="datetimeFigureOut">
              <a:rPr kumimoji="1" lang="zh-CN" altLang="en-US" smtClean="0"/>
              <a:t>2022/12/26</a:t>
            </a:fld>
            <a:endParaRPr kumimoji="1"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kumimoji="1" lang="zh-CN" altLang="en-US" dirty="0"/>
              <a:t>编辑母版文本样式
第二级
第三级
第四级
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kumimoji="1"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8D024F85-CB1C-7445-9B98-7B8479DF2CF8}" type="slidenum">
              <a:rPr kumimoji="1" lang="zh-CN" altLang="en-US" smtClean="0"/>
              <a:t>‹#›</a:t>
            </a:fld>
            <a:endParaRPr kumimoji="1"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24F85-CB1C-7445-9B98-7B8479DF2CF8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24F85-CB1C-7445-9B98-7B8479DF2CF8}" type="slidenum">
              <a:rPr kumimoji="1" lang="zh-CN" altLang="en-US" smtClean="0"/>
              <a:t>78</a:t>
            </a:fld>
            <a:endParaRPr kumimoji="1"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教学目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>
            <a:spLocks noGrp="1"/>
          </p:cNvSpPr>
          <p:nvPr>
            <p:ph type="title" hasCustomPrompt="1"/>
          </p:nvPr>
        </p:nvSpPr>
        <p:spPr>
          <a:xfrm>
            <a:off x="506732" y="377317"/>
            <a:ext cx="9452277" cy="6480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3600" b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教学目标</a:t>
            </a:r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035D6955-40FB-F6DB-12A1-C86FED6B1A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6732" y="1248388"/>
            <a:ext cx="11131990" cy="3873159"/>
          </a:xfrm>
          <a:prstGeom prst="rect">
            <a:avLst/>
          </a:prstGeom>
        </p:spPr>
        <p:txBody>
          <a:bodyPr/>
          <a:lstStyle>
            <a:lvl1pPr marL="102825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B5001F"/>
              </a:buClr>
              <a:buFont typeface="Wingdings" panose="05000000000000000000" pitchFamily="2" charset="2"/>
              <a:buNone/>
              <a:defRPr lang="zh-CN" altLang="en-US" sz="1800" kern="1200" dirty="0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720000" indent="-285750">
              <a:lnSpc>
                <a:spcPct val="150000"/>
              </a:lnSpc>
              <a:spcBef>
                <a:spcPts val="1200"/>
              </a:spcBef>
              <a:buClr>
                <a:srgbClr val="B5001F"/>
              </a:buClr>
              <a:buSzPct val="150000"/>
              <a:buFont typeface="Arial" panose="020B0604020202020204" pitchFamily="34" charset="0"/>
              <a:buChar char="•"/>
              <a:defRPr lang="zh-CN" altLang="en-US" sz="1350" kern="1200" dirty="0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2pPr>
          </a:lstStyle>
          <a:p>
            <a:pPr marL="380990" indent="-380990">
              <a:lnSpc>
                <a:spcPct val="150000"/>
              </a:lnSpc>
              <a:buClr>
                <a:srgbClr val="B5001F"/>
              </a:buClr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知识目标</a:t>
            </a:r>
            <a:endParaRPr lang="en-US" altLang="zh-CN" sz="24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720000" indent="-342900">
              <a:lnSpc>
                <a:spcPct val="1500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zh-CN" altLang="en-US" sz="1800" dirty="0">
                <a:cs typeface="Arial" panose="020B0604020202020204" pitchFamily="34" charset="0"/>
              </a:rPr>
              <a:t>了解</a:t>
            </a:r>
            <a:r>
              <a:rPr lang="en-US" altLang="zh-CN" sz="1800" dirty="0">
                <a:cs typeface="Arial" panose="020B0604020202020204" pitchFamily="34" charset="0"/>
              </a:rPr>
              <a:t>xxx</a:t>
            </a:r>
          </a:p>
          <a:p>
            <a:pPr marL="720000" indent="-342900">
              <a:lnSpc>
                <a:spcPct val="1500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zh-CN" altLang="en-US" sz="1800" dirty="0">
                <a:ea typeface="微软雅黑" panose="020B0503020204020204" pitchFamily="34" charset="-122"/>
                <a:cs typeface="Arial" panose="020B0604020202020204" pitchFamily="34" charset="0"/>
              </a:rPr>
              <a:t>理解</a:t>
            </a:r>
            <a:r>
              <a:rPr lang="en-US" altLang="zh-CN" sz="1800" dirty="0">
                <a:ea typeface="微软雅黑" panose="020B0503020204020204" pitchFamily="34" charset="-122"/>
                <a:cs typeface="Arial" panose="020B0604020202020204" pitchFamily="34" charset="0"/>
              </a:rPr>
              <a:t>xxx</a:t>
            </a:r>
          </a:p>
          <a:p>
            <a:pPr marL="720000" indent="-342900">
              <a:lnSpc>
                <a:spcPct val="1500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zh-CN" altLang="en-US" sz="1800" dirty="0">
                <a:ea typeface="微软雅黑" panose="020B0503020204020204" pitchFamily="34" charset="-122"/>
                <a:cs typeface="Arial" panose="020B0604020202020204" pitchFamily="34" charset="0"/>
              </a:rPr>
              <a:t>掌握</a:t>
            </a:r>
            <a:r>
              <a:rPr lang="en-US" altLang="zh-CN" sz="1800" dirty="0">
                <a:ea typeface="微软雅黑" panose="020B0503020204020204" pitchFamily="34" charset="-122"/>
                <a:cs typeface="Arial" panose="020B0604020202020204" pitchFamily="34" charset="0"/>
              </a:rPr>
              <a:t>xxx</a:t>
            </a:r>
          </a:p>
          <a:p>
            <a:pPr marL="380990" indent="-380990">
              <a:lnSpc>
                <a:spcPct val="150000"/>
              </a:lnSpc>
              <a:buClr>
                <a:srgbClr val="B5001F"/>
              </a:buClr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技能目标</a:t>
            </a:r>
            <a:endParaRPr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20000" indent="-342900">
              <a:lnSpc>
                <a:spcPct val="1500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zh-CN" altLang="en-US" sz="1800" dirty="0">
                <a:cs typeface="Arial" panose="020B0604020202020204" pitchFamily="34" charset="0"/>
              </a:rPr>
              <a:t>能使用</a:t>
            </a:r>
            <a:r>
              <a:rPr lang="en-US" altLang="zh-CN" sz="1800" dirty="0">
                <a:cs typeface="Arial" panose="020B0604020202020204" pitchFamily="34" charset="0"/>
              </a:rPr>
              <a:t>xxx</a:t>
            </a:r>
            <a:r>
              <a:rPr lang="zh-CN" altLang="en-US" sz="1800" dirty="0">
                <a:cs typeface="Arial" panose="020B0604020202020204" pitchFamily="34" charset="0"/>
              </a:rPr>
              <a:t>技术，实现</a:t>
            </a:r>
            <a:r>
              <a:rPr lang="en-US" altLang="zh-CN" sz="1800" dirty="0">
                <a:cs typeface="Arial" panose="020B0604020202020204" pitchFamily="34" charset="0"/>
              </a:rPr>
              <a:t>xx</a:t>
            </a:r>
            <a:r>
              <a:rPr lang="zh-CN" altLang="en-US" sz="1800" dirty="0">
                <a:cs typeface="Arial" panose="020B0604020202020204" pitchFamily="34" charset="0"/>
              </a:rPr>
              <a:t>功能</a:t>
            </a:r>
            <a:endParaRPr lang="en-US" altLang="zh-CN" sz="1800" dirty="0">
              <a:cs typeface="Arial" panose="020B0604020202020204" pitchFamily="34" charset="0"/>
            </a:endParaRPr>
          </a:p>
          <a:p>
            <a:pPr marL="720000" indent="-342900">
              <a:lnSpc>
                <a:spcPct val="1500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zh-CN" altLang="en-US" sz="1800" dirty="0">
                <a:ea typeface="微软雅黑" panose="020B0503020204020204" pitchFamily="34" charset="-122"/>
                <a:cs typeface="Arial" panose="020B0604020202020204" pitchFamily="34" charset="0"/>
              </a:rPr>
              <a:t>能下载</a:t>
            </a:r>
            <a:r>
              <a:rPr lang="en-US" altLang="zh-CN" sz="1800" dirty="0">
                <a:ea typeface="微软雅黑" panose="020B0503020204020204" pitchFamily="34" charset="-122"/>
                <a:cs typeface="Arial" panose="020B0604020202020204" pitchFamily="34" charset="0"/>
              </a:rPr>
              <a:t>JDK</a:t>
            </a:r>
            <a:r>
              <a:rPr lang="zh-CN" altLang="en-US" sz="1800" dirty="0">
                <a:ea typeface="微软雅黑" panose="020B0503020204020204" pitchFamily="34" charset="-122"/>
                <a:cs typeface="Arial" panose="020B0604020202020204" pitchFamily="34" charset="0"/>
              </a:rPr>
              <a:t>安装包，并完成安装</a:t>
            </a:r>
            <a:endParaRPr lang="en-US" altLang="zh-CN" sz="1800" dirty="0"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720000" indent="-342900">
              <a:lnSpc>
                <a:spcPct val="1500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zh-CN" altLang="en-US" sz="1800" dirty="0">
                <a:cs typeface="Arial" panose="020B0604020202020204" pitchFamily="34" charset="0"/>
              </a:rPr>
              <a:t>能学会配置</a:t>
            </a:r>
            <a:r>
              <a:rPr lang="en-US" altLang="zh-CN" sz="1800" dirty="0">
                <a:cs typeface="Arial" panose="020B0604020202020204" pitchFamily="34" charset="0"/>
              </a:rPr>
              <a:t>JDK</a:t>
            </a:r>
            <a:r>
              <a:rPr lang="zh-CN" altLang="en-US" sz="1800" dirty="0">
                <a:cs typeface="Arial" panose="020B0604020202020204" pitchFamily="34" charset="0"/>
              </a:rPr>
              <a:t>环境变量，并将太空大战小游戏运行</a:t>
            </a:r>
            <a:endParaRPr lang="en-US" altLang="zh-CN" sz="1800" dirty="0"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61B6A5A-4B32-9860-5763-6B020A3F8270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21687" y="377317"/>
            <a:ext cx="21168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032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背景-红色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背景-红色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533" y="0"/>
            <a:ext cx="12204533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背景-红色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背景-红色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背景-红色热爱">
    <p:bg>
      <p:bgPr>
        <a:solidFill>
          <a:srgbClr val="A80D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 userDrawn="1"/>
        </p:nvGrpSpPr>
        <p:grpSpPr>
          <a:xfrm>
            <a:off x="169819" y="0"/>
            <a:ext cx="12018615" cy="6858000"/>
            <a:chOff x="63375" y="-155701"/>
            <a:chExt cx="12018615" cy="685800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20"/>
            <a:stretch>
              <a:fillRect/>
            </a:stretch>
          </p:blipFill>
          <p:spPr>
            <a:xfrm>
              <a:off x="63375" y="-155701"/>
              <a:ext cx="5800210" cy="6013009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6736" y="876394"/>
              <a:ext cx="5145254" cy="5825905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背景-红色大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教学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>
            <a:spLocks noGrp="1"/>
          </p:cNvSpPr>
          <p:nvPr>
            <p:ph type="title" hasCustomPrompt="1"/>
          </p:nvPr>
        </p:nvSpPr>
        <p:spPr>
          <a:xfrm>
            <a:off x="506732" y="377317"/>
            <a:ext cx="9014955" cy="6480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3600" b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教学内容</a:t>
            </a:r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035D6955-40FB-F6DB-12A1-C86FED6B1A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6732" y="1248388"/>
            <a:ext cx="11131990" cy="3873159"/>
          </a:xfrm>
          <a:prstGeom prst="rect">
            <a:avLst/>
          </a:prstGeom>
        </p:spPr>
        <p:txBody>
          <a:bodyPr/>
          <a:lstStyle>
            <a:lvl1pPr marL="102825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B5001F"/>
              </a:buClr>
              <a:buFont typeface="Wingdings" panose="05000000000000000000" pitchFamily="2" charset="2"/>
              <a:buNone/>
              <a:defRPr lang="zh-CN" altLang="en-US" sz="1800" kern="1200" dirty="0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720000" indent="-285750">
              <a:lnSpc>
                <a:spcPct val="150000"/>
              </a:lnSpc>
              <a:spcBef>
                <a:spcPts val="1200"/>
              </a:spcBef>
              <a:buClr>
                <a:srgbClr val="B5001F"/>
              </a:buClr>
              <a:buSzPct val="150000"/>
              <a:buFont typeface="Arial" panose="020B0604020202020204" pitchFamily="34" charset="0"/>
              <a:buChar char="•"/>
              <a:defRPr lang="zh-CN" altLang="en-US" sz="1350" kern="1200" dirty="0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2pPr>
          </a:lstStyle>
          <a:p>
            <a:pPr marL="380990" indent="-380990">
              <a:lnSpc>
                <a:spcPct val="150000"/>
              </a:lnSpc>
              <a:buClr>
                <a:srgbClr val="B5001F"/>
              </a:buClr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第一节 太空大战游戏简介  </a:t>
            </a:r>
          </a:p>
          <a:p>
            <a:pPr marL="380990" indent="-380990">
              <a:lnSpc>
                <a:spcPct val="150000"/>
              </a:lnSpc>
              <a:buClr>
                <a:srgbClr val="B5001F"/>
              </a:buClr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第二节 开发环境安装与配置</a:t>
            </a:r>
            <a:endParaRPr kumimoji="1" lang="en-US" altLang="zh-CN" sz="24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DC75572-A875-452D-F4C4-DA90B266B3C0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21687" y="377317"/>
            <a:ext cx="21168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715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课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>
            <a:spLocks noGrp="1"/>
          </p:cNvSpPr>
          <p:nvPr>
            <p:ph type="title" hasCustomPrompt="1"/>
          </p:nvPr>
        </p:nvSpPr>
        <p:spPr>
          <a:xfrm>
            <a:off x="506732" y="377317"/>
            <a:ext cx="9014955" cy="6480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3600" b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课程内容</a:t>
            </a:r>
          </a:p>
        </p:txBody>
      </p:sp>
      <p:sp>
        <p:nvSpPr>
          <p:cNvPr id="4" name="文本占位符 6">
            <a:extLst>
              <a:ext uri="{FF2B5EF4-FFF2-40B4-BE49-F238E27FC236}">
                <a16:creationId xmlns:a16="http://schemas.microsoft.com/office/drawing/2014/main" id="{2EDE366B-044C-D7E3-4AB9-DF8E738429A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6732" y="1248388"/>
            <a:ext cx="11131990" cy="3873159"/>
          </a:xfrm>
          <a:prstGeom prst="rect">
            <a:avLst/>
          </a:prstGeom>
        </p:spPr>
        <p:txBody>
          <a:bodyPr/>
          <a:lstStyle>
            <a:lvl1pPr marL="360000" indent="-360000" algn="l" defTabSz="6858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Font typeface="Wingdings" panose="05000000000000000000" pitchFamily="2" charset="2"/>
              <a:buChar char="l"/>
              <a:defRPr lang="zh-CN" altLang="en-US" sz="2400" kern="1200" dirty="0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720000" indent="-285750">
              <a:lnSpc>
                <a:spcPct val="150000"/>
              </a:lnSpc>
              <a:spcBef>
                <a:spcPts val="1200"/>
              </a:spcBef>
              <a:buClr>
                <a:schemeClr val="tx1"/>
              </a:buClr>
              <a:buSzPct val="150000"/>
              <a:buFont typeface="Arial" panose="020B0604020202020204" pitchFamily="34" charset="0"/>
              <a:buChar char="•"/>
              <a:defRPr lang="zh-CN" altLang="en-US" sz="1800" kern="1200" dirty="0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2pPr>
          </a:lstStyle>
          <a:p>
            <a:pPr lvl="0"/>
            <a:r>
              <a:rPr lang="zh-CN" altLang="en-US" dirty="0"/>
              <a:t>编辑母版文本样式</a:t>
            </a:r>
            <a:r>
              <a:rPr lang="en-US" altLang="zh-CN" dirty="0"/>
              <a:t>Arial</a:t>
            </a:r>
          </a:p>
          <a:p>
            <a:pPr lvl="1"/>
            <a:r>
              <a:rPr lang="zh-CN" altLang="en-US" dirty="0"/>
              <a:t>副标题母版文本样式</a:t>
            </a:r>
            <a:r>
              <a:rPr lang="en-US" altLang="zh-CN" dirty="0"/>
              <a:t>Arial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633F55F-28A3-BAEB-010A-F4564CC9BCD4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21687" y="377317"/>
            <a:ext cx="21168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5640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371B53-6E6A-4797-BB05-9181CDA90FC7}" type="datetimeFigureOut">
              <a:rPr lang="zh-CN" altLang="en-US" smtClean="0"/>
              <a:t>2022/12/26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A7191-98FC-4568-95DD-ED3C44E606A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66" r:id="rId8"/>
    <p:sldLayoutId id="2147483665" r:id="rId9"/>
    <p:sldLayoutId id="2147483667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0D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/>
        </p:nvSpPr>
        <p:spPr>
          <a:xfrm>
            <a:off x="966266" y="2747291"/>
            <a:ext cx="112257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zh-CN" sz="4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Photoshop</a:t>
            </a:r>
            <a:r>
              <a:rPr lang="zh-CN" altLang="en-US" sz="4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照片后期处理实战</a:t>
            </a:r>
            <a:endParaRPr kumimoji="1" lang="zh-CN" altLang="en-US" sz="4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66266" y="4257830"/>
            <a:ext cx="71709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>
                <a:solidFill>
                  <a:schemeClr val="bg1"/>
                </a:solidFill>
                <a:latin typeface="+mj-ea"/>
                <a:ea typeface="+mj-ea"/>
              </a:rPr>
              <a:t>第八章 玻璃材质产品修图</a:t>
            </a:r>
            <a:endParaRPr kumimoji="1" lang="zh-CN" altLang="en-US" sz="36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cxnSp>
        <p:nvCxnSpPr>
          <p:cNvPr id="11" name="直线连接符 10"/>
          <p:cNvCxnSpPr/>
          <p:nvPr/>
        </p:nvCxnSpPr>
        <p:spPr>
          <a:xfrm>
            <a:off x="832454" y="4385597"/>
            <a:ext cx="0" cy="413100"/>
          </a:xfrm>
          <a:prstGeom prst="line">
            <a:avLst/>
          </a:prstGeom>
          <a:ln w="0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0" y="0"/>
            <a:ext cx="12700" cy="127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0" y="0"/>
            <a:ext cx="0" cy="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图层编组</a:t>
            </a:r>
            <a:r>
              <a:rPr lang="en-US" altLang="zh-CN"/>
              <a:t>-</a:t>
            </a:r>
            <a:r>
              <a:rPr lang="zh-CN" altLang="en-US"/>
              <a:t>新建空组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06732" y="1235413"/>
            <a:ext cx="11167353" cy="1705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处理图像的时候，经常会有很多图层，甚至多达上百个。图层越多，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PSD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文件的细节就越容易调节和控制（占用的空间也越大）。使用图层编组，使图层列表变成树状目录结构，可按功能、性质、位置、色彩，或者其他因素来分组，给每个组起好名字，图层管理起来就井然有序了。与在计算机上建立文件夹，整理文件是一个道理。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506732" y="2940816"/>
            <a:ext cx="812170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未选择图层，或选中一个图层的时候，在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图层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面板下方单击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创建新组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按钮，可以创建一个空组，如图所示。</a:t>
            </a:r>
            <a:endParaRPr lang="en-US" altLang="zh-CN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按住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Alt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键并单击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创建新组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按钮，可以弹出其属性对话框。设定基本属性后，单击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确定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按钮，一个空组就创建成功了，如图所示。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3805" y="2752928"/>
            <a:ext cx="2808228" cy="386383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1604" y="4904370"/>
            <a:ext cx="4071025" cy="1599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5711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图层编组</a:t>
            </a:r>
            <a:r>
              <a:rPr lang="en-US" altLang="zh-CN"/>
              <a:t>-</a:t>
            </a:r>
            <a:r>
              <a:rPr lang="zh-CN" altLang="en-US"/>
              <a:t>从图层建立组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06732" y="1789890"/>
            <a:ext cx="7003021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当选择多个图层的时候，执行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创建新组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命令，或者单击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创建新组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按钮，相应的图层会自动编为一组。</a:t>
            </a:r>
            <a:endParaRPr lang="en-US" altLang="zh-CN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另外，也可以在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图层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菜单中单击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图层编组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命令，</a:t>
            </a:r>
            <a:r>
              <a:rPr lang="zh-CN" altLang="en-US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快捷键为</a:t>
            </a:r>
            <a:r>
              <a:rPr lang="en-US" altLang="zh-CN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Ctrl+G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对于不需要的编组，可以取消编组，在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图层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菜单中选择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取消图层编组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命令，</a:t>
            </a:r>
            <a:r>
              <a:rPr lang="zh-CN" altLang="en-US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快捷键为</a:t>
            </a:r>
            <a:r>
              <a:rPr lang="en-US" altLang="zh-CN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Ctrl+Shift+G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，如果组里还有子组，还可以多次执行这个命令，直到所有的组解散。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6710" y="1869069"/>
            <a:ext cx="3724597" cy="2921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7765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>
            <a:extLst>
              <a:ext uri="{FF2B5EF4-FFF2-40B4-BE49-F238E27FC236}">
                <a16:creationId xmlns:a16="http://schemas.microsoft.com/office/drawing/2014/main" id="{88999CB1-3E20-AF89-DD78-16E4DE3CB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知识点概览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735" y="278492"/>
            <a:ext cx="3017782" cy="746825"/>
          </a:xfrm>
          <a:prstGeom prst="rect">
            <a:avLst/>
          </a:prstGeom>
        </p:spPr>
      </p:pic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7842734"/>
              </p:ext>
            </p:extLst>
          </p:nvPr>
        </p:nvGraphicFramePr>
        <p:xfrm>
          <a:off x="506731" y="1342236"/>
          <a:ext cx="10646965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91337">
                  <a:extLst>
                    <a:ext uri="{9D8B030D-6E8A-4147-A177-3AD203B41FA5}">
                      <a16:colId xmlns:a16="http://schemas.microsoft.com/office/drawing/2014/main" val="2936082925"/>
                    </a:ext>
                  </a:extLst>
                </a:gridCol>
                <a:gridCol w="4494179">
                  <a:extLst>
                    <a:ext uri="{9D8B030D-6E8A-4147-A177-3AD203B41FA5}">
                      <a16:colId xmlns:a16="http://schemas.microsoft.com/office/drawing/2014/main" val="1256789799"/>
                    </a:ext>
                  </a:extLst>
                </a:gridCol>
                <a:gridCol w="1118681">
                  <a:extLst>
                    <a:ext uri="{9D8B030D-6E8A-4147-A177-3AD203B41FA5}">
                      <a16:colId xmlns:a16="http://schemas.microsoft.com/office/drawing/2014/main" val="1365114446"/>
                    </a:ext>
                  </a:extLst>
                </a:gridCol>
                <a:gridCol w="817123">
                  <a:extLst>
                    <a:ext uri="{9D8B030D-6E8A-4147-A177-3AD203B41FA5}">
                      <a16:colId xmlns:a16="http://schemas.microsoft.com/office/drawing/2014/main" val="4054881918"/>
                    </a:ext>
                  </a:extLst>
                </a:gridCol>
                <a:gridCol w="725645">
                  <a:extLst>
                    <a:ext uri="{9D8B030D-6E8A-4147-A177-3AD203B41FA5}">
                      <a16:colId xmlns:a16="http://schemas.microsoft.com/office/drawing/2014/main" val="201237853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1" i="0" u="none" strike="noStrike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节名称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1" i="0" u="none" strike="noStrike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知识点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1" i="0" u="none" strike="noStrike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难点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1" i="0" u="none" strike="noStrike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重点</a:t>
                      </a: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1" i="0" u="none" strike="noStrike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应用</a:t>
                      </a: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val="1581722363"/>
                  </a:ext>
                </a:extLst>
              </a:tr>
              <a:tr h="370840">
                <a:tc rowSpan="4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800" b="0" i="0" u="none" strike="noStrike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800" b="0" i="0" u="none" strike="noStrike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0" i="0" u="none" strike="noStrike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C0</a:t>
                      </a:r>
                      <a:r>
                        <a:rPr lang="en-US" altLang="zh-CN" sz="1800" b="0" i="0" u="none" strike="noStrike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8</a:t>
                      </a:r>
                      <a:r>
                        <a:rPr lang="en-US" altLang="zh-TW" sz="1800" b="0" i="0" u="none" strike="noStrike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-0</a:t>
                      </a:r>
                      <a:r>
                        <a:rPr lang="en-US" altLang="zh-CN" sz="1800" b="0" i="0" u="none" strike="noStrike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2 </a:t>
                      </a:r>
                      <a:r>
                        <a:rPr lang="zh-CN" altLang="en-US" sz="1800" b="0" i="0" u="none" strike="noStrike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实现产品图片精修效果</a:t>
                      </a:r>
                      <a:endParaRPr lang="zh-TW" altLang="en-US" sz="1800" b="0" i="0" u="none" strike="noStrike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/>
                        <a:t>1</a:t>
                      </a:r>
                      <a:r>
                        <a:rPr lang="zh-CN" altLang="en-US"/>
                        <a:t>、瓶身高光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800" b="0" i="0" u="none" strike="noStrike" kern="120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√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800" b="0" i="0" u="none" strike="noStrike" kern="120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√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800" b="0" i="0" u="none" strike="noStrike" kern="120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√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587802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/>
                        <a:t>2</a:t>
                      </a:r>
                      <a:r>
                        <a:rPr lang="zh-CN" altLang="en-US"/>
                        <a:t>、水位线与吸管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800" b="0" i="0" u="none" strike="noStrike" kern="120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√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800" b="0" i="0" u="none" strike="noStrike" kern="120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√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800" b="0" i="0" u="none" strike="noStrike" kern="120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√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140603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/>
                        <a:t>3</a:t>
                      </a:r>
                      <a:r>
                        <a:rPr lang="zh-CN" altLang="en-US"/>
                        <a:t>、标签与瓶盖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800" b="0" i="0" u="none" strike="noStrike" kern="120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√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800" b="0" i="0" u="none" strike="noStrike" kern="120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√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800" b="0" i="0" u="none" strike="noStrike" kern="120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√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053071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/>
                        <a:t>4</a:t>
                      </a:r>
                      <a:r>
                        <a:rPr lang="zh-CN" altLang="en-US"/>
                        <a:t>、瓶盖纹理与总结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800" b="0" i="0" u="none" strike="noStrike" kern="120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√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800" b="0" i="0" u="none" strike="noStrike" kern="120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√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800" b="0" i="0" u="none" strike="noStrike" kern="120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√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41991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051847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>
            <a:extLst>
              <a:ext uri="{FF2B5EF4-FFF2-40B4-BE49-F238E27FC236}">
                <a16:creationId xmlns:a16="http://schemas.microsoft.com/office/drawing/2014/main" id="{88999CB1-3E20-AF89-DD78-16E4DE3CB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步骤解析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735" y="278492"/>
            <a:ext cx="3017782" cy="7468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06732" y="1025317"/>
            <a:ext cx="11118715" cy="418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导入产品图片，执行快捷键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Ctrl+R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调出参考线，执行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Ctrl+T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将产品对齐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219" y="1550763"/>
            <a:ext cx="9566641" cy="5132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7999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>
            <a:extLst>
              <a:ext uri="{FF2B5EF4-FFF2-40B4-BE49-F238E27FC236}">
                <a16:creationId xmlns:a16="http://schemas.microsoft.com/office/drawing/2014/main" id="{88999CB1-3E20-AF89-DD78-16E4DE3CB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步骤解析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735" y="278492"/>
            <a:ext cx="3017782" cy="7468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06732" y="1025317"/>
            <a:ext cx="11118715" cy="418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用钢笔工具选取瓶身部分绘画路径，保存路径为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瓶身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，建立图层，建立选区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264" y="1514105"/>
            <a:ext cx="9643506" cy="5173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5916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>
            <a:extLst>
              <a:ext uri="{FF2B5EF4-FFF2-40B4-BE49-F238E27FC236}">
                <a16:creationId xmlns:a16="http://schemas.microsoft.com/office/drawing/2014/main" id="{88999CB1-3E20-AF89-DD78-16E4DE3CB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步骤解析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735" y="278492"/>
            <a:ext cx="3017782" cy="7468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06732" y="1025317"/>
            <a:ext cx="11118715" cy="418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将图层编组为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瓶身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，编组建立蒙版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144" y="1518703"/>
            <a:ext cx="9772996" cy="523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0505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>
            <a:extLst>
              <a:ext uri="{FF2B5EF4-FFF2-40B4-BE49-F238E27FC236}">
                <a16:creationId xmlns:a16="http://schemas.microsoft.com/office/drawing/2014/main" id="{88999CB1-3E20-AF89-DD78-16E4DE3CB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步骤解析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735" y="278492"/>
            <a:ext cx="3017782" cy="7468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06732" y="1025317"/>
            <a:ext cx="11118715" cy="418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4.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组内新建图层，吸取瓶身颜色填充，曲线适当调整颜色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" y="1520686"/>
            <a:ext cx="9721175" cy="5215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8646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>
            <a:extLst>
              <a:ext uri="{FF2B5EF4-FFF2-40B4-BE49-F238E27FC236}">
                <a16:creationId xmlns:a16="http://schemas.microsoft.com/office/drawing/2014/main" id="{88999CB1-3E20-AF89-DD78-16E4DE3CB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步骤解析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735" y="278492"/>
            <a:ext cx="3017782" cy="7468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06732" y="1025317"/>
            <a:ext cx="11118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5.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对绘制颜色的图层执行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收缩选区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，快捷键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Alt+S+M+C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，收缩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40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像素左右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911" y="1556425"/>
            <a:ext cx="9627132" cy="5154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4303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>
            <a:extLst>
              <a:ext uri="{FF2B5EF4-FFF2-40B4-BE49-F238E27FC236}">
                <a16:creationId xmlns:a16="http://schemas.microsoft.com/office/drawing/2014/main" id="{88999CB1-3E20-AF89-DD78-16E4DE3CB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步骤解析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735" y="278492"/>
            <a:ext cx="3017782" cy="7468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06732" y="1025317"/>
            <a:ext cx="11118715" cy="418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6.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添加曲线调整图层（即保存当前选区），对收缩选区图层提亮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697" y="1550503"/>
            <a:ext cx="9606345" cy="5156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5575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>
            <a:extLst>
              <a:ext uri="{FF2B5EF4-FFF2-40B4-BE49-F238E27FC236}">
                <a16:creationId xmlns:a16="http://schemas.microsoft.com/office/drawing/2014/main" id="{88999CB1-3E20-AF89-DD78-16E4DE3CB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步骤解析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735" y="278492"/>
            <a:ext cx="3017782" cy="7468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06732" y="1025317"/>
            <a:ext cx="11118715" cy="418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7.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执行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Ctrl+T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自由变换将提亮部分拉伸至瓶盖区域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990" y="1443508"/>
            <a:ext cx="9914882" cy="5324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1933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DDCC895-A744-4CA4-83F4-360C1CBAC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教学目标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DA4A71F-308C-5F88-D079-E15E6FA4E3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380990" indent="-380990">
              <a:lnSpc>
                <a:spcPct val="150000"/>
              </a:lnSpc>
              <a:buClr>
                <a:srgbClr val="B5001F"/>
              </a:buClr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知识目标</a:t>
            </a:r>
            <a:endParaRPr lang="en-US" altLang="zh-CN" sz="24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720000" indent="-342900">
              <a:lnSpc>
                <a:spcPct val="1500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zh-CN" altLang="en-US"/>
              <a:t>了解</a:t>
            </a:r>
            <a:r>
              <a:rPr lang="en-US" altLang="zh-CN"/>
              <a:t>Photoshop</a:t>
            </a:r>
            <a:r>
              <a:rPr lang="zh-CN" altLang="en-US"/>
              <a:t>部分相关功能的基础使用方法 </a:t>
            </a:r>
            <a:endParaRPr lang="en-US" altLang="zh-CN"/>
          </a:p>
          <a:p>
            <a:pPr marL="720000" indent="-342900">
              <a:lnSpc>
                <a:spcPct val="1500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zh-CN" altLang="en-US"/>
              <a:t>理解不同工具的分别对应哪种使用场景</a:t>
            </a:r>
            <a:endParaRPr lang="en-US" altLang="zh-CN"/>
          </a:p>
          <a:p>
            <a:pPr marL="720000" indent="-342900">
              <a:lnSpc>
                <a:spcPct val="1500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zh-CN" altLang="en-US"/>
              <a:t>掌握不同工具或功能的实际使用方法及结合使用方法</a:t>
            </a:r>
            <a:endParaRPr lang="en-US" altLang="zh-CN"/>
          </a:p>
          <a:p>
            <a:pPr marL="380990" indent="-380990">
              <a:lnSpc>
                <a:spcPct val="150000"/>
              </a:lnSpc>
              <a:buClr>
                <a:srgbClr val="B5001F"/>
              </a:buClr>
              <a:buFont typeface="Wingdings" panose="05000000000000000000" pitchFamily="2" charset="2"/>
              <a:buChar char="l"/>
            </a:pPr>
            <a:r>
              <a:rPr lang="zh-CN" altLang="en-US" sz="2400">
                <a:latin typeface="Arial" panose="020B0604020202020204" pitchFamily="34" charset="0"/>
                <a:cs typeface="Arial" panose="020B0604020202020204" pitchFamily="34" charset="0"/>
              </a:rPr>
              <a:t>技</a:t>
            </a: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能目标</a:t>
            </a:r>
            <a:endParaRPr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20000" indent="-342900">
              <a:lnSpc>
                <a:spcPct val="1500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zh-CN" altLang="en-US" sz="1800">
                <a:cs typeface="Arial" panose="020B0604020202020204" pitchFamily="34" charset="0"/>
              </a:rPr>
              <a:t>熟练运用蒙版与反转蒙版</a:t>
            </a:r>
            <a:endParaRPr lang="en-US" altLang="zh-CN" sz="1800">
              <a:cs typeface="Arial" panose="020B0604020202020204" pitchFamily="34" charset="0"/>
            </a:endParaRPr>
          </a:p>
          <a:p>
            <a:pPr marL="720000" indent="-342900">
              <a:lnSpc>
                <a:spcPct val="1500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zh-CN" altLang="en-US">
                <a:ea typeface="微软雅黑" panose="020B0503020204020204" pitchFamily="34" charset="-122"/>
              </a:rPr>
              <a:t>熟练运用曲线调整</a:t>
            </a:r>
            <a:endParaRPr lang="en-US" altLang="zh-CN">
              <a:ea typeface="微软雅黑" panose="020B0503020204020204" pitchFamily="34" charset="-122"/>
            </a:endParaRPr>
          </a:p>
          <a:p>
            <a:pPr marL="720000" indent="-342900">
              <a:lnSpc>
                <a:spcPct val="1500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zh-CN" altLang="en-US" sz="1800">
                <a:cs typeface="Arial" panose="020B0604020202020204" pitchFamily="34" charset="0"/>
              </a:rPr>
              <a:t>熟练运用高斯模糊与羽化制造光影效果</a:t>
            </a:r>
            <a:endParaRPr lang="en-US" altLang="zh-CN" sz="1800" dirty="0"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735" y="278492"/>
            <a:ext cx="3017782" cy="74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4944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>
            <a:extLst>
              <a:ext uri="{FF2B5EF4-FFF2-40B4-BE49-F238E27FC236}">
                <a16:creationId xmlns:a16="http://schemas.microsoft.com/office/drawing/2014/main" id="{88999CB1-3E20-AF89-DD78-16E4DE3CB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步骤解析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735" y="278492"/>
            <a:ext cx="3017782" cy="7468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06732" y="1025317"/>
            <a:ext cx="11118715" cy="418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8.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为提亮区域添加羽化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265" y="1517726"/>
            <a:ext cx="9597322" cy="5153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321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>
            <a:extLst>
              <a:ext uri="{FF2B5EF4-FFF2-40B4-BE49-F238E27FC236}">
                <a16:creationId xmlns:a16="http://schemas.microsoft.com/office/drawing/2014/main" id="{88999CB1-3E20-AF89-DD78-16E4DE3CB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步骤解析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735" y="278492"/>
            <a:ext cx="3017782" cy="7468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06732" y="1025317"/>
            <a:ext cx="11118715" cy="418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9.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选中提亮图层选区，调出选区，新建曲线，提至更亮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484" y="1538033"/>
            <a:ext cx="9665651" cy="51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6956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>
            <a:extLst>
              <a:ext uri="{FF2B5EF4-FFF2-40B4-BE49-F238E27FC236}">
                <a16:creationId xmlns:a16="http://schemas.microsoft.com/office/drawing/2014/main" id="{88999CB1-3E20-AF89-DD78-16E4DE3CB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步骤解析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735" y="278492"/>
            <a:ext cx="3017782" cy="7468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06732" y="1025317"/>
            <a:ext cx="11118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10.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执行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Ctrl+I【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反选蒙版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，选中提亮选区，执行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缩小选区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，填充白色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843" y="1443508"/>
            <a:ext cx="9844391" cy="527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4612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>
            <a:extLst>
              <a:ext uri="{FF2B5EF4-FFF2-40B4-BE49-F238E27FC236}">
                <a16:creationId xmlns:a16="http://schemas.microsoft.com/office/drawing/2014/main" id="{88999CB1-3E20-AF89-DD78-16E4DE3CB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步骤解析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735" y="278492"/>
            <a:ext cx="3017782" cy="7468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06732" y="1025317"/>
            <a:ext cx="11118715" cy="418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11.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选中二次提亮的图层，执行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Ctrl+T【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自由变换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，将上下部分分别拉伸，添加羽化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193" y="1517847"/>
            <a:ext cx="9570760" cy="5134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5329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>
            <a:extLst>
              <a:ext uri="{FF2B5EF4-FFF2-40B4-BE49-F238E27FC236}">
                <a16:creationId xmlns:a16="http://schemas.microsoft.com/office/drawing/2014/main" id="{88999CB1-3E20-AF89-DD78-16E4DE3CB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步骤解析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735" y="278492"/>
            <a:ext cx="3017782" cy="7468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06732" y="1025317"/>
            <a:ext cx="11118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12.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重复前两个提亮图层的步骤，制作第三层提亮曲线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921" y="1556511"/>
            <a:ext cx="9425296" cy="5081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2823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>
            <a:extLst>
              <a:ext uri="{FF2B5EF4-FFF2-40B4-BE49-F238E27FC236}">
                <a16:creationId xmlns:a16="http://schemas.microsoft.com/office/drawing/2014/main" id="{88999CB1-3E20-AF89-DD78-16E4DE3CB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步骤解析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735" y="278492"/>
            <a:ext cx="3017782" cy="7468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06732" y="1025317"/>
            <a:ext cx="11118715" cy="418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13.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将标签部分用钢笔绘制路径，保存路径，新建图层复制选区至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瓶身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组上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454" y="1516602"/>
            <a:ext cx="9775686" cy="5239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9490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>
            <a:extLst>
              <a:ext uri="{FF2B5EF4-FFF2-40B4-BE49-F238E27FC236}">
                <a16:creationId xmlns:a16="http://schemas.microsoft.com/office/drawing/2014/main" id="{88999CB1-3E20-AF89-DD78-16E4DE3CB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步骤解析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735" y="278492"/>
            <a:ext cx="3017782" cy="7468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06732" y="1025317"/>
            <a:ext cx="11118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14.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在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瓶身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组内新建曲线，执行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Ctrl+I【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反转蒙版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】,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选中选区执行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编辑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描边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白色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，执行羽化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299" y="1486982"/>
            <a:ext cx="9712292" cy="5200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5790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>
            <a:extLst>
              <a:ext uri="{FF2B5EF4-FFF2-40B4-BE49-F238E27FC236}">
                <a16:creationId xmlns:a16="http://schemas.microsoft.com/office/drawing/2014/main" id="{88999CB1-3E20-AF89-DD78-16E4DE3CB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步骤解析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735" y="278492"/>
            <a:ext cx="3017782" cy="7468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06732" y="1025317"/>
            <a:ext cx="11118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15.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 擦出左右两侧边缘以外的部分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318" y="1486982"/>
            <a:ext cx="9747184" cy="5228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7790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>
            <a:extLst>
              <a:ext uri="{FF2B5EF4-FFF2-40B4-BE49-F238E27FC236}">
                <a16:creationId xmlns:a16="http://schemas.microsoft.com/office/drawing/2014/main" id="{88999CB1-3E20-AF89-DD78-16E4DE3CB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步骤解析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735" y="278492"/>
            <a:ext cx="3017782" cy="7468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06732" y="1025317"/>
            <a:ext cx="11118715" cy="418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16.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执行前两个步骤，描边像素减少，擦出上下部分的高光，执行羽化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298" y="1443508"/>
            <a:ext cx="9834663" cy="527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4899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>
            <a:extLst>
              <a:ext uri="{FF2B5EF4-FFF2-40B4-BE49-F238E27FC236}">
                <a16:creationId xmlns:a16="http://schemas.microsoft.com/office/drawing/2014/main" id="{88999CB1-3E20-AF89-DD78-16E4DE3CB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步骤解析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735" y="278492"/>
            <a:ext cx="3017782" cy="7468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06732" y="1025317"/>
            <a:ext cx="11118715" cy="418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17.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绘制左半边瓶子的路径，保存路径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614" y="1529751"/>
            <a:ext cx="9725615" cy="5212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9587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DDCC895-A744-4CA4-83F4-360C1CBAC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教学内容</a:t>
            </a:r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CA640883-F859-3781-639A-EFBC3167AC2D}"/>
              </a:ext>
            </a:extLst>
          </p:cNvPr>
          <p:cNvSpPr txBox="1">
            <a:spLocks/>
          </p:cNvSpPr>
          <p:nvPr/>
        </p:nvSpPr>
        <p:spPr>
          <a:xfrm>
            <a:off x="506732" y="1243859"/>
            <a:ext cx="9452277" cy="13245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33" b="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marL="380990" indent="-380990">
              <a:lnSpc>
                <a:spcPct val="150000"/>
              </a:lnSpc>
              <a:buClr>
                <a:srgbClr val="B5001F"/>
              </a:buClr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第</a:t>
            </a:r>
            <a:r>
              <a:rPr lang="zh-CN" altLang="en-US" sz="240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一</a:t>
            </a:r>
            <a:r>
              <a:rPr lang="zh-CN" altLang="en-US" sz="2400">
                <a:latin typeface="Arial" panose="020B0604020202020204" pitchFamily="34" charset="0"/>
                <a:cs typeface="Arial" panose="020B0604020202020204" pitchFamily="34" charset="0"/>
              </a:rPr>
              <a:t>节 产品图片精修功能简介</a:t>
            </a:r>
            <a:endParaRPr lang="zh-CN" altLang="en-US" sz="24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380990" indent="-380990">
              <a:lnSpc>
                <a:spcPct val="150000"/>
              </a:lnSpc>
              <a:buClr>
                <a:srgbClr val="B5001F"/>
              </a:buClr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第</a:t>
            </a:r>
            <a:r>
              <a:rPr lang="zh-CN" altLang="en-US" sz="240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二</a:t>
            </a:r>
            <a:r>
              <a:rPr lang="zh-CN" altLang="en-US" sz="2400">
                <a:latin typeface="Arial" panose="020B0604020202020204" pitchFamily="34" charset="0"/>
                <a:cs typeface="Arial" panose="020B0604020202020204" pitchFamily="34" charset="0"/>
              </a:rPr>
              <a:t>节 实现产品图片精修效果</a:t>
            </a:r>
            <a:endParaRPr kumimoji="1" lang="en-US" altLang="zh-CN" sz="24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735" y="278492"/>
            <a:ext cx="3017782" cy="74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7083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>
            <a:extLst>
              <a:ext uri="{FF2B5EF4-FFF2-40B4-BE49-F238E27FC236}">
                <a16:creationId xmlns:a16="http://schemas.microsoft.com/office/drawing/2014/main" id="{88999CB1-3E20-AF89-DD78-16E4DE3CB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步骤解析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735" y="278492"/>
            <a:ext cx="3017782" cy="7468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06732" y="1025317"/>
            <a:ext cx="111187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18.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新建曲线，提亮至发白，路径转选区，白色画笔擦出边缘白色，执行羽化，可以先用大画笔擦出部分白色，小画笔擦出边缘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660" y="1856313"/>
            <a:ext cx="9056451" cy="4867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3140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>
            <a:extLst>
              <a:ext uri="{FF2B5EF4-FFF2-40B4-BE49-F238E27FC236}">
                <a16:creationId xmlns:a16="http://schemas.microsoft.com/office/drawing/2014/main" id="{88999CB1-3E20-AF89-DD78-16E4DE3CB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步骤解析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735" y="278492"/>
            <a:ext cx="3017782" cy="7468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06732" y="1025317"/>
            <a:ext cx="11118715" cy="418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19.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复制一层，水平翻转到另一侧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539" y="1518615"/>
            <a:ext cx="9691780" cy="520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5530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>
            <a:extLst>
              <a:ext uri="{FF2B5EF4-FFF2-40B4-BE49-F238E27FC236}">
                <a16:creationId xmlns:a16="http://schemas.microsoft.com/office/drawing/2014/main" id="{88999CB1-3E20-AF89-DD78-16E4DE3CB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步骤解析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735" y="278492"/>
            <a:ext cx="3017782" cy="7468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06732" y="1025317"/>
            <a:ext cx="11118715" cy="418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20.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抠出瓶盖下方瓶身的凹槽部分，保存路径，新建曲线，执行压暗、羽化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60" y="1540565"/>
            <a:ext cx="9621979" cy="5161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1294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>
            <a:extLst>
              <a:ext uri="{FF2B5EF4-FFF2-40B4-BE49-F238E27FC236}">
                <a16:creationId xmlns:a16="http://schemas.microsoft.com/office/drawing/2014/main" id="{88999CB1-3E20-AF89-DD78-16E4DE3CB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步骤解析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735" y="278492"/>
            <a:ext cx="3017782" cy="7468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06732" y="1025317"/>
            <a:ext cx="11118715" cy="418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21.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上层瓶身也适度压暗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313" y="1443507"/>
            <a:ext cx="9840466" cy="527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5134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>
            <a:extLst>
              <a:ext uri="{FF2B5EF4-FFF2-40B4-BE49-F238E27FC236}">
                <a16:creationId xmlns:a16="http://schemas.microsoft.com/office/drawing/2014/main" id="{88999CB1-3E20-AF89-DD78-16E4DE3CB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步骤解析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735" y="278492"/>
            <a:ext cx="3017782" cy="7468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06732" y="1025317"/>
            <a:ext cx="11118715" cy="418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22.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拉出矩形选区建立曲线，执行提亮、羽化，执行三次，依次矩形选区变小，提亮更高，建立三次高光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010" y="1524568"/>
            <a:ext cx="9678126" cy="5191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2996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>
            <a:extLst>
              <a:ext uri="{FF2B5EF4-FFF2-40B4-BE49-F238E27FC236}">
                <a16:creationId xmlns:a16="http://schemas.microsoft.com/office/drawing/2014/main" id="{88999CB1-3E20-AF89-DD78-16E4DE3CB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步骤解析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735" y="278492"/>
            <a:ext cx="3017782" cy="7468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06732" y="1025317"/>
            <a:ext cx="11118715" cy="418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23.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绘制两侧的边缘光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755" y="1546625"/>
            <a:ext cx="9596560" cy="515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3069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>
            <a:extLst>
              <a:ext uri="{FF2B5EF4-FFF2-40B4-BE49-F238E27FC236}">
                <a16:creationId xmlns:a16="http://schemas.microsoft.com/office/drawing/2014/main" id="{88999CB1-3E20-AF89-DD78-16E4DE3CB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步骤解析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735" y="278492"/>
            <a:ext cx="3017782" cy="7468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06732" y="1025317"/>
            <a:ext cx="11118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24.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组外建立图层，绘制路径，在路径面板点击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用画笔描边路径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，绘制明暗交界线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991" y="1486982"/>
            <a:ext cx="9837060" cy="5272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3862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>
            <a:extLst>
              <a:ext uri="{FF2B5EF4-FFF2-40B4-BE49-F238E27FC236}">
                <a16:creationId xmlns:a16="http://schemas.microsoft.com/office/drawing/2014/main" id="{88999CB1-3E20-AF89-DD78-16E4DE3CB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步骤解析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735" y="278492"/>
            <a:ext cx="3017782" cy="7468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06732" y="1025317"/>
            <a:ext cx="11118715" cy="418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25.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交界线图层模式选择叠加，添加高斯模糊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659" y="1555321"/>
            <a:ext cx="9429557" cy="5058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8864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>
            <a:extLst>
              <a:ext uri="{FF2B5EF4-FFF2-40B4-BE49-F238E27FC236}">
                <a16:creationId xmlns:a16="http://schemas.microsoft.com/office/drawing/2014/main" id="{88999CB1-3E20-AF89-DD78-16E4DE3CB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步骤解析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735" y="278492"/>
            <a:ext cx="3017782" cy="7468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06732" y="1025317"/>
            <a:ext cx="111187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26.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绘制瓶内液体水位线。钢笔绘制弧形选区建立曲线，存储路径，编组，执行压暗、羽化，调出路径，路径转选区，擦出黑色边缘，羽化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955" y="1856314"/>
            <a:ext cx="9002973" cy="4839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7624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>
            <a:extLst>
              <a:ext uri="{FF2B5EF4-FFF2-40B4-BE49-F238E27FC236}">
                <a16:creationId xmlns:a16="http://schemas.microsoft.com/office/drawing/2014/main" id="{88999CB1-3E20-AF89-DD78-16E4DE3CB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步骤解析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735" y="278492"/>
            <a:ext cx="3017782" cy="7468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06732" y="1025317"/>
            <a:ext cx="111187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27.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组内新建图层，调出路径，添加白色描边，建立反转蒙版，白色画笔擦出白边，图层模式选择叠加，添加高斯模糊，复制一层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870" y="1856314"/>
            <a:ext cx="9139700" cy="4907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2368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>
            <a:extLst>
              <a:ext uri="{FF2B5EF4-FFF2-40B4-BE49-F238E27FC236}">
                <a16:creationId xmlns:a16="http://schemas.microsoft.com/office/drawing/2014/main" id="{88999CB1-3E20-AF89-DD78-16E4DE3CB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知识点概览</a:t>
            </a:r>
          </a:p>
        </p:txBody>
      </p:sp>
      <p:graphicFrame>
        <p:nvGraphicFramePr>
          <p:cNvPr id="11" name="Table 5">
            <a:extLst>
              <a:ext uri="{FF2B5EF4-FFF2-40B4-BE49-F238E27FC236}">
                <a16:creationId xmlns:a16="http://schemas.microsoft.com/office/drawing/2014/main" id="{5A496565-DBFA-F558-2121-F12ACE81F9DE}"/>
              </a:ext>
            </a:extLst>
          </p:cNvPr>
          <p:cNvGraphicFramePr>
            <a:graphicFrameLocks noGrp="1"/>
          </p:cNvGraphicFramePr>
          <p:nvPr/>
        </p:nvGraphicFramePr>
        <p:xfrm>
          <a:off x="506732" y="1508927"/>
          <a:ext cx="10646967" cy="919043"/>
        </p:xfrm>
        <a:graphic>
          <a:graphicData uri="http://schemas.openxmlformats.org/drawingml/2006/table">
            <a:tbl>
              <a:tblPr>
                <a:effectLst>
                  <a:reflection stA="28000" endPos="21000" dir="5400000" sy="-100000" algn="bl" rotWithShape="0"/>
                </a:effectLst>
              </a:tblPr>
              <a:tblGrid>
                <a:gridCol w="34878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939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61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8449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449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30811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1" i="0" u="none" strike="noStrike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节名称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001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1" i="0" u="none" strike="noStrike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知识点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001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1" i="0" u="none" strike="noStrike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难点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001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1" i="0" u="none" strike="noStrike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重点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001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1" i="0" u="none" strike="noStrike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应用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001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2723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600" b="0" i="0" u="none" strike="noStrike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C0</a:t>
                      </a:r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8</a:t>
                      </a:r>
                      <a:r>
                        <a:rPr lang="en-US" altLang="zh-TW" sz="1600" b="0" i="0" u="none" strike="noStrike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-01 </a:t>
                      </a:r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产品图片精修功能简介</a:t>
                      </a:r>
                      <a:endParaRPr lang="zh-TW" altLang="en-US" sz="16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kumimoji="1" lang="en-US" altLang="zh-CN" sz="1600" b="0" i="0" u="none" strike="noStrike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</a:t>
                      </a:r>
                      <a:r>
                        <a:rPr kumimoji="1" lang="zh-CN" altLang="en-US" sz="1600" b="0" i="0" u="none" strike="noStrike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、钢笔与路径面板</a:t>
                      </a:r>
                      <a:endParaRPr kumimoji="1" lang="en-US" altLang="zh-CN" sz="1600" b="0" i="0" u="none" strike="noStrike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kumimoji="1" lang="zh-CN" altLang="en-US" sz="1600" b="0" i="0" u="none" strike="noStrike" kern="120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√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600" b="0" i="0" u="none" strike="noStrike" kern="120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√</a:t>
                      </a:r>
                      <a:r>
                        <a:rPr lang="zh-CN" altLang="en-US" sz="1600" b="0" i="0" u="none" strike="noStrike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　</a:t>
                      </a:r>
                      <a:endParaRPr lang="zh-CN" altLang="en-US" sz="1600" b="0" i="0" u="none" strike="noStrike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600" b="0" i="0" u="none" strike="noStrike" kern="120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√</a:t>
                      </a:r>
                      <a:endParaRPr kumimoji="1" lang="zh-CN" altLang="en-US" sz="1600" b="0" i="0" u="none" strike="noStrike" kern="1200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735" y="278492"/>
            <a:ext cx="3017782" cy="74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239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>
            <a:extLst>
              <a:ext uri="{FF2B5EF4-FFF2-40B4-BE49-F238E27FC236}">
                <a16:creationId xmlns:a16="http://schemas.microsoft.com/office/drawing/2014/main" id="{88999CB1-3E20-AF89-DD78-16E4DE3CB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步骤解析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735" y="278492"/>
            <a:ext cx="3017782" cy="7468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06732" y="1025317"/>
            <a:ext cx="11118715" cy="418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28.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绘制水位线中的高光部分，绘制路径，添加描边，图层模式叠加，添加高斯模糊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404" y="1517514"/>
            <a:ext cx="9557728" cy="5127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1156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>
            <a:extLst>
              <a:ext uri="{FF2B5EF4-FFF2-40B4-BE49-F238E27FC236}">
                <a16:creationId xmlns:a16="http://schemas.microsoft.com/office/drawing/2014/main" id="{88999CB1-3E20-AF89-DD78-16E4DE3CB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步骤解析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735" y="278492"/>
            <a:ext cx="3017782" cy="7468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06732" y="1025317"/>
            <a:ext cx="111187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30.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制作吸管。绘制长方形路径，保存路径，组外新建曲线，编组，执行压暗，反转蒙版，调出选区，擦出吸管边缘黑色部分，加一点羽化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271" y="1856314"/>
            <a:ext cx="9132935" cy="4894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6868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>
            <a:extLst>
              <a:ext uri="{FF2B5EF4-FFF2-40B4-BE49-F238E27FC236}">
                <a16:creationId xmlns:a16="http://schemas.microsoft.com/office/drawing/2014/main" id="{88999CB1-3E20-AF89-DD78-16E4DE3CB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步骤解析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735" y="278492"/>
            <a:ext cx="3017782" cy="7468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06732" y="1025317"/>
            <a:ext cx="11118715" cy="418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31.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建立曲线，提亮，反转蒙版，绘制更细的矩形选区，擦出亮的部分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539" y="1530625"/>
            <a:ext cx="9652870" cy="5178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5943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>
            <a:extLst>
              <a:ext uri="{FF2B5EF4-FFF2-40B4-BE49-F238E27FC236}">
                <a16:creationId xmlns:a16="http://schemas.microsoft.com/office/drawing/2014/main" id="{88999CB1-3E20-AF89-DD78-16E4DE3CB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步骤解析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735" y="278492"/>
            <a:ext cx="3017782" cy="7468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06732" y="1025317"/>
            <a:ext cx="11118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32.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复制一层吸管外围，降低不透明度，自由变换变细，增加吸管细节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413" y="1553203"/>
            <a:ext cx="10366841" cy="5183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1355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>
            <a:extLst>
              <a:ext uri="{FF2B5EF4-FFF2-40B4-BE49-F238E27FC236}">
                <a16:creationId xmlns:a16="http://schemas.microsoft.com/office/drawing/2014/main" id="{88999CB1-3E20-AF89-DD78-16E4DE3CB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步骤解析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735" y="278492"/>
            <a:ext cx="3017782" cy="7468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06732" y="1025317"/>
            <a:ext cx="11118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33.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吸管图层编组，建立蒙版，擦除吸管上下多余部分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736" y="1486982"/>
            <a:ext cx="9717037" cy="5212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27559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>
            <a:extLst>
              <a:ext uri="{FF2B5EF4-FFF2-40B4-BE49-F238E27FC236}">
                <a16:creationId xmlns:a16="http://schemas.microsoft.com/office/drawing/2014/main" id="{88999CB1-3E20-AF89-DD78-16E4DE3CB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步骤解析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735" y="278492"/>
            <a:ext cx="3017782" cy="7468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06732" y="1025317"/>
            <a:ext cx="11118715" cy="418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35.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瓶底绘制大黑边，钢笔绘制路径，保存路径，建立曲线，压暗，羽化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461" y="1557037"/>
            <a:ext cx="9642037" cy="5177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07523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>
            <a:extLst>
              <a:ext uri="{FF2B5EF4-FFF2-40B4-BE49-F238E27FC236}">
                <a16:creationId xmlns:a16="http://schemas.microsoft.com/office/drawing/2014/main" id="{88999CB1-3E20-AF89-DD78-16E4DE3CB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步骤解析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735" y="278492"/>
            <a:ext cx="3017782" cy="7468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06732" y="1025317"/>
            <a:ext cx="11118715" cy="418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36.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调出标签绘制的路径，建立选区，绘制灰色，导入标签内容并调整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732" y="1524166"/>
            <a:ext cx="9678128" cy="5186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98795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>
            <a:extLst>
              <a:ext uri="{FF2B5EF4-FFF2-40B4-BE49-F238E27FC236}">
                <a16:creationId xmlns:a16="http://schemas.microsoft.com/office/drawing/2014/main" id="{88999CB1-3E20-AF89-DD78-16E4DE3CB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步骤解析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735" y="278492"/>
            <a:ext cx="3017782" cy="7468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06732" y="1025317"/>
            <a:ext cx="11118715" cy="418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37.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在瓶身左侧绘制长方形选区，新建曲线，提亮、羽化，绘制高光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041" y="1532473"/>
            <a:ext cx="9658368" cy="518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69277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>
            <a:extLst>
              <a:ext uri="{FF2B5EF4-FFF2-40B4-BE49-F238E27FC236}">
                <a16:creationId xmlns:a16="http://schemas.microsoft.com/office/drawing/2014/main" id="{88999CB1-3E20-AF89-DD78-16E4DE3CB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步骤解析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735" y="278492"/>
            <a:ext cx="3017782" cy="7468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06732" y="1025317"/>
            <a:ext cx="11118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38.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复制一层高光，自由变换变细，复制两条高光至瓶身右侧</a:t>
            </a:r>
            <a:endParaRPr lang="en-US" altLang="zh-CN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506" y="1531874"/>
            <a:ext cx="9739996" cy="5225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35267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>
            <a:extLst>
              <a:ext uri="{FF2B5EF4-FFF2-40B4-BE49-F238E27FC236}">
                <a16:creationId xmlns:a16="http://schemas.microsoft.com/office/drawing/2014/main" id="{88999CB1-3E20-AF89-DD78-16E4DE3CB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步骤解析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735" y="278492"/>
            <a:ext cx="3017782" cy="7468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06732" y="1025317"/>
            <a:ext cx="11118715" cy="418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39.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对标签图层执行内部描边，调出目标选区，新建图层，执行描边，反转蒙版，擦出上下需要的部分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479" y="1533652"/>
            <a:ext cx="9730478" cy="522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3775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>
            <a:extLst>
              <a:ext uri="{FF2B5EF4-FFF2-40B4-BE49-F238E27FC236}">
                <a16:creationId xmlns:a16="http://schemas.microsoft.com/office/drawing/2014/main" id="{88999CB1-3E20-AF89-DD78-16E4DE3CB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钢笔工具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735" y="278492"/>
            <a:ext cx="3017782" cy="74682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06732" y="1464610"/>
            <a:ext cx="668200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工具栏上的钢笔工具组包括一系列工具，</a:t>
            </a:r>
            <a:r>
              <a:rPr lang="zh-CN" altLang="en-US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快捷键是</a:t>
            </a:r>
            <a:r>
              <a:rPr lang="en-US" altLang="zh-CN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选择钢笔工具后，选项栏上将有两种绘制模式可选，分别是形状和路径。</a:t>
            </a:r>
            <a:endParaRPr lang="en-US" altLang="zh-CN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形状包含路径的概念，路径是形状的基础部分。</a:t>
            </a:r>
            <a:endParaRPr lang="en-US" altLang="zh-CN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形状是独立的实体图层，具备图层所有的属性。</a:t>
            </a:r>
            <a:endParaRPr lang="en-US" altLang="zh-CN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路径只存在于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路径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面板中。</a:t>
            </a:r>
            <a:endParaRPr lang="en-US" altLang="zh-CN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路径没有实体形态，通过路径可以创建选区等，但不产生像素效果；</a:t>
            </a:r>
            <a:endParaRPr lang="en-US" altLang="zh-CN" b="1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而形状可以有矢量填充和矢量描边，渲染表现为实际的像素效果。</a:t>
            </a:r>
            <a:endParaRPr lang="en-US" altLang="zh-CN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形状也可以在生成选区时充当路径的作用。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2123" y="1193360"/>
            <a:ext cx="4207459" cy="276579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2123" y="4127200"/>
            <a:ext cx="3345921" cy="2189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88507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>
            <a:extLst>
              <a:ext uri="{FF2B5EF4-FFF2-40B4-BE49-F238E27FC236}">
                <a16:creationId xmlns:a16="http://schemas.microsoft.com/office/drawing/2014/main" id="{88999CB1-3E20-AF89-DD78-16E4DE3CB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步骤解析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735" y="278492"/>
            <a:ext cx="3017782" cy="7468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06732" y="1025317"/>
            <a:ext cx="11118715" cy="418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40.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外部加一个黑色描边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362" y="1443508"/>
            <a:ext cx="9901237" cy="5319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9672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>
            <a:extLst>
              <a:ext uri="{FF2B5EF4-FFF2-40B4-BE49-F238E27FC236}">
                <a16:creationId xmlns:a16="http://schemas.microsoft.com/office/drawing/2014/main" id="{88999CB1-3E20-AF89-DD78-16E4DE3CB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步骤解析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735" y="278492"/>
            <a:ext cx="3017782" cy="7468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06732" y="1025317"/>
            <a:ext cx="11118715" cy="418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41.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标签中间添加黑色硬光，羽化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722" y="1560443"/>
            <a:ext cx="9575682" cy="5121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09274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>
            <a:extLst>
              <a:ext uri="{FF2B5EF4-FFF2-40B4-BE49-F238E27FC236}">
                <a16:creationId xmlns:a16="http://schemas.microsoft.com/office/drawing/2014/main" id="{88999CB1-3E20-AF89-DD78-16E4DE3CB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步骤解析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735" y="278492"/>
            <a:ext cx="3017782" cy="7468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06732" y="1025317"/>
            <a:ext cx="11118715" cy="418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43.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抠出盖子的路径，保存路径，路径转选区，将盖子复制到单独的图层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540" y="1570383"/>
            <a:ext cx="9623686" cy="5167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8224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>
            <a:extLst>
              <a:ext uri="{FF2B5EF4-FFF2-40B4-BE49-F238E27FC236}">
                <a16:creationId xmlns:a16="http://schemas.microsoft.com/office/drawing/2014/main" id="{88999CB1-3E20-AF89-DD78-16E4DE3CB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步骤解析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735" y="278492"/>
            <a:ext cx="3017782" cy="7468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06732" y="1025317"/>
            <a:ext cx="11118715" cy="418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44.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将盖子下半部分抠出，建立选区，编组，添加蒙版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071" y="1517616"/>
            <a:ext cx="9667882" cy="5186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39870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>
            <a:extLst>
              <a:ext uri="{FF2B5EF4-FFF2-40B4-BE49-F238E27FC236}">
                <a16:creationId xmlns:a16="http://schemas.microsoft.com/office/drawing/2014/main" id="{88999CB1-3E20-AF89-DD78-16E4DE3CB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步骤解析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735" y="278492"/>
            <a:ext cx="3017782" cy="7468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06732" y="1025317"/>
            <a:ext cx="11118715" cy="418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45.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在组外新建图层，绘制覆盖瓶盖下方的长方形选区，填充黑色，双击图层缩略图，勾选渐变叠加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721" y="1550503"/>
            <a:ext cx="9692415" cy="5189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00101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>
            <a:extLst>
              <a:ext uri="{FF2B5EF4-FFF2-40B4-BE49-F238E27FC236}">
                <a16:creationId xmlns:a16="http://schemas.microsoft.com/office/drawing/2014/main" id="{88999CB1-3E20-AF89-DD78-16E4DE3CB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步骤解析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735" y="278492"/>
            <a:ext cx="3017782" cy="7468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06732" y="1025317"/>
            <a:ext cx="11118715" cy="418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46.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打开渐变编辑器，绘制渐变，渐变条上有七个色标，为明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暗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明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暗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明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暗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明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661" y="1530624"/>
            <a:ext cx="9449011" cy="506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50752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>
            <a:extLst>
              <a:ext uri="{FF2B5EF4-FFF2-40B4-BE49-F238E27FC236}">
                <a16:creationId xmlns:a16="http://schemas.microsoft.com/office/drawing/2014/main" id="{88999CB1-3E20-AF89-DD78-16E4DE3CB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步骤解析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735" y="278492"/>
            <a:ext cx="3017782" cy="7468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06732" y="1025317"/>
            <a:ext cx="11118715" cy="418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47.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将渐变层转换为智能对象，放到瓶盖组中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281" y="1443508"/>
            <a:ext cx="9960230" cy="5338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19017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>
            <a:extLst>
              <a:ext uri="{FF2B5EF4-FFF2-40B4-BE49-F238E27FC236}">
                <a16:creationId xmlns:a16="http://schemas.microsoft.com/office/drawing/2014/main" id="{88999CB1-3E20-AF89-DD78-16E4DE3CB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步骤解析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735" y="278492"/>
            <a:ext cx="3017782" cy="7468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06732" y="1025317"/>
            <a:ext cx="11118715" cy="418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48.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自由变换调节渐变色块的形状（光的形状）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387" y="1549297"/>
            <a:ext cx="9659566" cy="5181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26680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>
            <a:extLst>
              <a:ext uri="{FF2B5EF4-FFF2-40B4-BE49-F238E27FC236}">
                <a16:creationId xmlns:a16="http://schemas.microsoft.com/office/drawing/2014/main" id="{88999CB1-3E20-AF89-DD78-16E4DE3CB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步骤解析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735" y="278492"/>
            <a:ext cx="3017782" cy="7468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06732" y="1025317"/>
            <a:ext cx="11118715" cy="418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49.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建立曲线，绘制一粗一细选区，制作高光，复制到另一侧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743" y="1523179"/>
            <a:ext cx="9610572" cy="5160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91993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>
            <a:extLst>
              <a:ext uri="{FF2B5EF4-FFF2-40B4-BE49-F238E27FC236}">
                <a16:creationId xmlns:a16="http://schemas.microsoft.com/office/drawing/2014/main" id="{88999CB1-3E20-AF89-DD78-16E4DE3CB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步骤解析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735" y="278492"/>
            <a:ext cx="3017782" cy="7468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06732" y="1025317"/>
            <a:ext cx="11118715" cy="418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50.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在瓶底绘制曲线路径，添加黑色描边，添加高斯模糊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508" y="1520612"/>
            <a:ext cx="9758087" cy="5214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7710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钢笔工具</a:t>
            </a:r>
            <a:r>
              <a:rPr lang="en-US" altLang="zh-CN"/>
              <a:t>-</a:t>
            </a:r>
            <a:r>
              <a:rPr lang="zh-CN" altLang="en-US"/>
              <a:t>直线绘制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06732" y="1614791"/>
            <a:ext cx="6827923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两点成直线，先单击第一个点（即锚点），再单击第二个锚点，就出现了一条线段。可以按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Esc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键结束绘制，若在该点上右击，在弹出的菜单中选择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删除锚点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选项，可重新绘制该点。</a:t>
            </a:r>
            <a:endParaRPr lang="en-US" altLang="zh-CN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若不按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Esc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键结束绘制，也可以接着继续绘制。</a:t>
            </a:r>
            <a:endParaRPr lang="en-US" altLang="zh-CN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直到绘制到最开始的第一个锚点，完成闭合，即成为一个多边形，如图所示。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6485" y="1531321"/>
            <a:ext cx="3325966" cy="7275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4256" y="2980011"/>
            <a:ext cx="3718195" cy="2386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41000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>
            <a:extLst>
              <a:ext uri="{FF2B5EF4-FFF2-40B4-BE49-F238E27FC236}">
                <a16:creationId xmlns:a16="http://schemas.microsoft.com/office/drawing/2014/main" id="{88999CB1-3E20-AF89-DD78-16E4DE3CB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步骤解析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735" y="278492"/>
            <a:ext cx="3017782" cy="7468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06732" y="1025317"/>
            <a:ext cx="11118715" cy="418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51.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同上述步骤制作一条白色描边，图层模式选择叠加，添加高斯模糊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840" y="1524893"/>
            <a:ext cx="9691569" cy="5189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36815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>
            <a:extLst>
              <a:ext uri="{FF2B5EF4-FFF2-40B4-BE49-F238E27FC236}">
                <a16:creationId xmlns:a16="http://schemas.microsoft.com/office/drawing/2014/main" id="{88999CB1-3E20-AF89-DD78-16E4DE3CB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步骤解析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735" y="278492"/>
            <a:ext cx="3017782" cy="7468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06732" y="1025317"/>
            <a:ext cx="11118715" cy="418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53.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制作瓶盖边缘光，新建曲线，提亮，反转蒙版，大小画笔依次涂抹边缘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261" y="1580099"/>
            <a:ext cx="9534233" cy="5124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87963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>
            <a:extLst>
              <a:ext uri="{FF2B5EF4-FFF2-40B4-BE49-F238E27FC236}">
                <a16:creationId xmlns:a16="http://schemas.microsoft.com/office/drawing/2014/main" id="{88999CB1-3E20-AF89-DD78-16E4DE3CB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步骤解析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735" y="278492"/>
            <a:ext cx="3017782" cy="7468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06732" y="1025317"/>
            <a:ext cx="11118715" cy="418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54.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绘制瓶盖顶部的黑边和高光，参考之前步骤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977" y="1573726"/>
            <a:ext cx="9612338" cy="5151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10505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>
            <a:extLst>
              <a:ext uri="{FF2B5EF4-FFF2-40B4-BE49-F238E27FC236}">
                <a16:creationId xmlns:a16="http://schemas.microsoft.com/office/drawing/2014/main" id="{88999CB1-3E20-AF89-DD78-16E4DE3CB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步骤解析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735" y="278492"/>
            <a:ext cx="3017782" cy="7468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06732" y="1025317"/>
            <a:ext cx="111187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55.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纹理制作。绘制长方形选区，新建图层，填充白色。执行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Ctrl+J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复制，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Ctrl+T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自由变换，使用键盘方向键移动白条，回车确定。执行快捷键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Ctrl+Shift+Alt+T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，合并图层，自由变换透视调整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553" y="1856313"/>
            <a:ext cx="9055558" cy="4843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25220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>
            <a:extLst>
              <a:ext uri="{FF2B5EF4-FFF2-40B4-BE49-F238E27FC236}">
                <a16:creationId xmlns:a16="http://schemas.microsoft.com/office/drawing/2014/main" id="{88999CB1-3E20-AF89-DD78-16E4DE3CB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步骤解析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735" y="278492"/>
            <a:ext cx="3017782" cy="7468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06732" y="1025317"/>
            <a:ext cx="11118715" cy="418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56.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抠出纹理上方弧形区域及下方多余区域，添加高斯模糊，降低不透明度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464" y="1532814"/>
            <a:ext cx="9482847" cy="507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96606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>
            <a:extLst>
              <a:ext uri="{FF2B5EF4-FFF2-40B4-BE49-F238E27FC236}">
                <a16:creationId xmlns:a16="http://schemas.microsoft.com/office/drawing/2014/main" id="{88999CB1-3E20-AF89-DD78-16E4DE3CB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步骤解析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735" y="278492"/>
            <a:ext cx="3017782" cy="7468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06732" y="1025317"/>
            <a:ext cx="11118715" cy="418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57.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复制一层纹理，反转图层，白色条变为黑色，黑色图层置于白色下方，黑色向右平移，编组，对纹理组添加羽化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067" y="1532745"/>
            <a:ext cx="9608247" cy="515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44726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>
            <a:extLst>
              <a:ext uri="{FF2B5EF4-FFF2-40B4-BE49-F238E27FC236}">
                <a16:creationId xmlns:a16="http://schemas.microsoft.com/office/drawing/2014/main" id="{88999CB1-3E20-AF89-DD78-16E4DE3CB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步骤解析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735" y="278492"/>
            <a:ext cx="3017782" cy="7468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06732" y="1025317"/>
            <a:ext cx="11118715" cy="418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58.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抠出瓶盖上方区域，保存路径，新建图层，编组，为编组添加蒙版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1" y="1530627"/>
            <a:ext cx="9711446" cy="5214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65117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>
            <a:extLst>
              <a:ext uri="{FF2B5EF4-FFF2-40B4-BE49-F238E27FC236}">
                <a16:creationId xmlns:a16="http://schemas.microsoft.com/office/drawing/2014/main" id="{88999CB1-3E20-AF89-DD78-16E4DE3CB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步骤解析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735" y="278492"/>
            <a:ext cx="3017782" cy="7468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06732" y="1025317"/>
            <a:ext cx="11118715" cy="418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59.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组内新建图层，黑色画笔涂黑瓶盖上方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893" y="1443508"/>
            <a:ext cx="9883795" cy="5291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80989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>
            <a:extLst>
              <a:ext uri="{FF2B5EF4-FFF2-40B4-BE49-F238E27FC236}">
                <a16:creationId xmlns:a16="http://schemas.microsoft.com/office/drawing/2014/main" id="{88999CB1-3E20-AF89-DD78-16E4DE3CB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步骤解析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735" y="278492"/>
            <a:ext cx="3017782" cy="7468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06732" y="1025317"/>
            <a:ext cx="11118715" cy="418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60. 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钢笔在左侧绘制高光路径，新建曲线，路径转选区，提亮、羽化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605" y="1517654"/>
            <a:ext cx="9761352" cy="5236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49760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>
            <a:extLst>
              <a:ext uri="{FF2B5EF4-FFF2-40B4-BE49-F238E27FC236}">
                <a16:creationId xmlns:a16="http://schemas.microsoft.com/office/drawing/2014/main" id="{88999CB1-3E20-AF89-DD78-16E4DE3CB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步骤解析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735" y="278492"/>
            <a:ext cx="3017782" cy="7468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06732" y="1025317"/>
            <a:ext cx="11118715" cy="418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61.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将高光层复制一层，水平翻转到另一侧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934" y="1527346"/>
            <a:ext cx="9585198" cy="5157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3909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钢笔工具</a:t>
            </a:r>
            <a:r>
              <a:rPr lang="en-US" altLang="zh-CN"/>
              <a:t>-</a:t>
            </a:r>
            <a:r>
              <a:rPr lang="zh-CN" altLang="en-US"/>
              <a:t>曲线绘制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06732" y="1284051"/>
            <a:ext cx="11196536" cy="1705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直接单击创建的锚点是角锚点，锚点和锚点的连接除了直线就是带角度的。那么如何创建曲线锚点呢？单击创建第一个点后，在创建第二个点时，</a:t>
            </a:r>
            <a:r>
              <a:rPr lang="zh-CN" altLang="en-US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单击后不要松开鼠标，而是继续拖动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，拖出曲线控制杆来，这就是全曲线锚点了，控制杆负责控制力度和方向，这就是贝塞尔曲线，两点之间生成的是一条曲线。也可以连续绘制，从而绘制出多样化的曲线，如图所示。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086" y="3385226"/>
            <a:ext cx="2639799" cy="183427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3805" y="3385226"/>
            <a:ext cx="7653743" cy="1847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79663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>
            <a:extLst>
              <a:ext uri="{FF2B5EF4-FFF2-40B4-BE49-F238E27FC236}">
                <a16:creationId xmlns:a16="http://schemas.microsoft.com/office/drawing/2014/main" id="{88999CB1-3E20-AF89-DD78-16E4DE3CB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步骤解析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735" y="278492"/>
            <a:ext cx="3017782" cy="7468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06732" y="1025317"/>
            <a:ext cx="111187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62.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钢笔绘制左侧边缘，保存路径，新建曲线，路径转选区，提亮，反转蒙版，擦出瓶盖边缘高光，羽化，复制到瓶盖另一侧，擦除一些底部的高光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722" y="1856313"/>
            <a:ext cx="9196304" cy="4938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61197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>
            <a:extLst>
              <a:ext uri="{FF2B5EF4-FFF2-40B4-BE49-F238E27FC236}">
                <a16:creationId xmlns:a16="http://schemas.microsoft.com/office/drawing/2014/main" id="{88999CB1-3E20-AF89-DD78-16E4DE3CB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步骤解析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735" y="278492"/>
            <a:ext cx="3017782" cy="7468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06732" y="1025317"/>
            <a:ext cx="11118715" cy="418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63.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重复上一步，擦出顶部高光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956" y="1559319"/>
            <a:ext cx="9675179" cy="5185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03606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>
            <a:extLst>
              <a:ext uri="{FF2B5EF4-FFF2-40B4-BE49-F238E27FC236}">
                <a16:creationId xmlns:a16="http://schemas.microsoft.com/office/drawing/2014/main" id="{88999CB1-3E20-AF89-DD78-16E4DE3CB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步骤解析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735" y="278492"/>
            <a:ext cx="3017782" cy="7468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06732" y="1025317"/>
            <a:ext cx="11118715" cy="418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64.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在两边各加一条更细的高光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752" y="1538787"/>
            <a:ext cx="9617201" cy="5159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14966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>
            <a:extLst>
              <a:ext uri="{FF2B5EF4-FFF2-40B4-BE49-F238E27FC236}">
                <a16:creationId xmlns:a16="http://schemas.microsoft.com/office/drawing/2014/main" id="{88999CB1-3E20-AF89-DD78-16E4DE3CB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步骤解析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735" y="278492"/>
            <a:ext cx="3017782" cy="7468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06732" y="1025317"/>
            <a:ext cx="11118715" cy="418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65.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盖印，使用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Camera Raw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滤镜调整图片细节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471" y="1524722"/>
            <a:ext cx="9718848" cy="5218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15167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>
            <a:extLst>
              <a:ext uri="{FF2B5EF4-FFF2-40B4-BE49-F238E27FC236}">
                <a16:creationId xmlns:a16="http://schemas.microsoft.com/office/drawing/2014/main" id="{88999CB1-3E20-AF89-DD78-16E4DE3CB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步骤解析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735" y="278492"/>
            <a:ext cx="3017782" cy="7468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06732" y="1025317"/>
            <a:ext cx="11118715" cy="418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66.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吸取瓶身颜色，制作渐变背景</a:t>
            </a:r>
            <a:endParaRPr lang="en-US" altLang="zh-CN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376" y="1557147"/>
            <a:ext cx="9567483" cy="5132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19171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>
            <a:extLst>
              <a:ext uri="{FF2B5EF4-FFF2-40B4-BE49-F238E27FC236}">
                <a16:creationId xmlns:a16="http://schemas.microsoft.com/office/drawing/2014/main" id="{88999CB1-3E20-AF89-DD78-16E4DE3CB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步骤解析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735" y="278492"/>
            <a:ext cx="3017782" cy="7468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06732" y="1025317"/>
            <a:ext cx="11118715" cy="418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67.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制作投影，将盖印图层垂直翻转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607" y="1543253"/>
            <a:ext cx="9490975" cy="5091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54923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>
            <a:extLst>
              <a:ext uri="{FF2B5EF4-FFF2-40B4-BE49-F238E27FC236}">
                <a16:creationId xmlns:a16="http://schemas.microsoft.com/office/drawing/2014/main" id="{88999CB1-3E20-AF89-DD78-16E4DE3CB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步骤解析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735" y="278492"/>
            <a:ext cx="3017782" cy="7468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06732" y="1025317"/>
            <a:ext cx="11118715" cy="418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68.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自由变换变形贴合瓶子底部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209" y="1525853"/>
            <a:ext cx="9656289" cy="517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51111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>
            <a:extLst>
              <a:ext uri="{FF2B5EF4-FFF2-40B4-BE49-F238E27FC236}">
                <a16:creationId xmlns:a16="http://schemas.microsoft.com/office/drawing/2014/main" id="{88999CB1-3E20-AF89-DD78-16E4DE3CB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步骤解析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735" y="278492"/>
            <a:ext cx="3017782" cy="7468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06732" y="1025317"/>
            <a:ext cx="11118715" cy="418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69.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建立蒙版，黑色画笔擦除下方多余部分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539" y="1443508"/>
            <a:ext cx="9633414" cy="5172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86986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0D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/>
        </p:nvSpPr>
        <p:spPr>
          <a:xfrm>
            <a:off x="0" y="2680382"/>
            <a:ext cx="12191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THANK YOU</a:t>
            </a:r>
            <a:endParaRPr kumimoji="1" lang="zh-CN" altLang="en-US" sz="6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添加</a:t>
            </a:r>
            <a:r>
              <a:rPr lang="en-US" altLang="zh-CN"/>
              <a:t>/</a:t>
            </a:r>
            <a:r>
              <a:rPr lang="zh-CN" altLang="en-US"/>
              <a:t>删除锚点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06732" y="1147863"/>
            <a:ext cx="1121599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在使用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钢笔工具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绘制路径或形状时，可以在选项栏中勾选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自动添加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删除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复选框，此功能可以在钢笔工具的状态下，通过单击路径边缘即可添加锚点，单击已绘的锚点，可以删除该锚点。</a:t>
            </a:r>
            <a:endParaRPr lang="en-US" altLang="zh-CN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若路径处于选择状态，当光标靠近路径边缘时，其右下角会出现小加号，即为添加锚点状态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。添加锚点后，不会改变路径形状，只是在原来贝塞尔曲线的基础上增加了可编辑点，使路径更加复杂，如图所示。</a:t>
            </a:r>
            <a:endParaRPr lang="en-US" altLang="zh-CN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当光标靠近锚点时，光标右下角会出现小减号，即为删除锚点状态。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删除锚点后，因为是闭合路径，所以不会断开，会自动连接成直线，如图所示。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5768" y="3855732"/>
            <a:ext cx="1676874" cy="26045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0297" y="3855732"/>
            <a:ext cx="1662183" cy="260458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5593" y="3722131"/>
            <a:ext cx="1653094" cy="273818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5431" y="3722131"/>
            <a:ext cx="1653578" cy="2738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3194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路径面板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06732" y="1025318"/>
            <a:ext cx="644854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在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窗口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菜单中打开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路径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面板，在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路径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面板中可以创建多个路径层，将众多路径分开管理。在该面板中还有一系列针对路径的功能，如图所示。</a:t>
            </a:r>
            <a:endParaRPr lang="en-US" altLang="zh-CN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用前景色填充路径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：利用路径的形状，将实体颜色填充到图层。要求路径是闭合状态。</a:t>
            </a:r>
            <a:endParaRPr lang="en-US" altLang="zh-CN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3116" y="1215958"/>
            <a:ext cx="4148183" cy="206317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06732" y="3610641"/>
            <a:ext cx="11468017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用画笔描边路径</a:t>
            </a:r>
            <a:r>
              <a:rPr lang="en-US" altLang="zh-CN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：设置好画笔的类型、大小、颜色后，可以用此功能描绘路径边缘。</a:t>
            </a:r>
            <a:endParaRPr lang="en-US" altLang="zh-CN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将路径作为选区载入</a:t>
            </a:r>
            <a:r>
              <a:rPr lang="en-US" altLang="zh-CN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：也就是将路径变成选区，快捷键是</a:t>
            </a:r>
            <a:r>
              <a:rPr lang="en-US" altLang="zh-CN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Ctrl+Enter</a:t>
            </a:r>
            <a:r>
              <a:rPr lang="zh-CN" altLang="en-US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b="1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从选区生成工作路径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：把选区变成路径，转换的过程中会丢失一些边缘信息。如果要存储选区，尽量选择存储到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Alpha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通道。</a:t>
            </a:r>
            <a:endParaRPr lang="en-US" altLang="zh-CN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添加图层蒙版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：将路径形状作为蒙版来使用，单击第一次，是普通蒙版，再次单击，则会添加相应路径的矢量蒙版。在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图层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面板上单击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添加图层蒙版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按钮也是如此操作，单击第二次，第二个蒙版就是矢量蒙版，两个蒙版可以同时起作用。</a:t>
            </a:r>
          </a:p>
        </p:txBody>
      </p:sp>
    </p:spTree>
    <p:extLst>
      <p:ext uri="{BB962C8B-B14F-4D97-AF65-F5344CB8AC3E}">
        <p14:creationId xmlns:p14="http://schemas.microsoft.com/office/powerpoint/2010/main" val="421899488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MGZmZWRjYjNhNjBhNTU3MTYyMjI0ODdjYTVkMTRjNjAifQ=="/>
</p:tagLst>
</file>

<file path=ppt/theme/theme1.xml><?xml version="1.0" encoding="utf-8"?>
<a:theme xmlns:a="http://schemas.openxmlformats.org/drawingml/2006/main" name="Office 主题​​">
  <a:themeElements>
    <a:clrScheme name="红色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19050">
          <a:solidFill>
            <a:srgbClr val="C00000"/>
          </a:solidFill>
          <a:prstDash val="sysDot"/>
          <a:tailEnd type="triangle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150000"/>
          </a:lnSpc>
          <a:defRPr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2283</TotalTime>
  <Words>2710</Words>
  <Application>Microsoft Macintosh PowerPoint</Application>
  <PresentationFormat>宽屏</PresentationFormat>
  <Paragraphs>219</Paragraphs>
  <Slides>78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78</vt:i4>
      </vt:variant>
    </vt:vector>
  </HeadingPairs>
  <TitlesOfParts>
    <vt:vector size="83" baseType="lpstr">
      <vt:lpstr>微软雅黑</vt:lpstr>
      <vt:lpstr>Arial</vt:lpstr>
      <vt:lpstr>Arial Black</vt:lpstr>
      <vt:lpstr>Wingdings</vt:lpstr>
      <vt:lpstr>Office 主题​​</vt:lpstr>
      <vt:lpstr>PowerPoint 演示文稿</vt:lpstr>
      <vt:lpstr>教学目标</vt:lpstr>
      <vt:lpstr>教学内容</vt:lpstr>
      <vt:lpstr>知识点概览</vt:lpstr>
      <vt:lpstr>钢笔工具</vt:lpstr>
      <vt:lpstr>钢笔工具-直线绘制</vt:lpstr>
      <vt:lpstr>钢笔工具-曲线绘制</vt:lpstr>
      <vt:lpstr>添加/删除锚点</vt:lpstr>
      <vt:lpstr>路径面板</vt:lpstr>
      <vt:lpstr>图层编组-新建空组</vt:lpstr>
      <vt:lpstr>图层编组-从图层建立组</vt:lpstr>
      <vt:lpstr>知识点概览</vt:lpstr>
      <vt:lpstr>步骤解析</vt:lpstr>
      <vt:lpstr>步骤解析</vt:lpstr>
      <vt:lpstr>步骤解析</vt:lpstr>
      <vt:lpstr>步骤解析</vt:lpstr>
      <vt:lpstr>步骤解析</vt:lpstr>
      <vt:lpstr>步骤解析</vt:lpstr>
      <vt:lpstr>步骤解析</vt:lpstr>
      <vt:lpstr>步骤解析</vt:lpstr>
      <vt:lpstr>步骤解析</vt:lpstr>
      <vt:lpstr>步骤解析</vt:lpstr>
      <vt:lpstr>步骤解析</vt:lpstr>
      <vt:lpstr>步骤解析</vt:lpstr>
      <vt:lpstr>步骤解析</vt:lpstr>
      <vt:lpstr>步骤解析</vt:lpstr>
      <vt:lpstr>步骤解析</vt:lpstr>
      <vt:lpstr>步骤解析</vt:lpstr>
      <vt:lpstr>步骤解析</vt:lpstr>
      <vt:lpstr>步骤解析</vt:lpstr>
      <vt:lpstr>步骤解析</vt:lpstr>
      <vt:lpstr>步骤解析</vt:lpstr>
      <vt:lpstr>步骤解析</vt:lpstr>
      <vt:lpstr>步骤解析</vt:lpstr>
      <vt:lpstr>步骤解析</vt:lpstr>
      <vt:lpstr>步骤解析</vt:lpstr>
      <vt:lpstr>步骤解析</vt:lpstr>
      <vt:lpstr>步骤解析</vt:lpstr>
      <vt:lpstr>步骤解析</vt:lpstr>
      <vt:lpstr>步骤解析</vt:lpstr>
      <vt:lpstr>步骤解析</vt:lpstr>
      <vt:lpstr>步骤解析</vt:lpstr>
      <vt:lpstr>步骤解析</vt:lpstr>
      <vt:lpstr>步骤解析</vt:lpstr>
      <vt:lpstr>步骤解析</vt:lpstr>
      <vt:lpstr>步骤解析</vt:lpstr>
      <vt:lpstr>步骤解析</vt:lpstr>
      <vt:lpstr>步骤解析</vt:lpstr>
      <vt:lpstr>步骤解析</vt:lpstr>
      <vt:lpstr>步骤解析</vt:lpstr>
      <vt:lpstr>步骤解析</vt:lpstr>
      <vt:lpstr>步骤解析</vt:lpstr>
      <vt:lpstr>步骤解析</vt:lpstr>
      <vt:lpstr>步骤解析</vt:lpstr>
      <vt:lpstr>步骤解析</vt:lpstr>
      <vt:lpstr>步骤解析</vt:lpstr>
      <vt:lpstr>步骤解析</vt:lpstr>
      <vt:lpstr>步骤解析</vt:lpstr>
      <vt:lpstr>步骤解析</vt:lpstr>
      <vt:lpstr>步骤解析</vt:lpstr>
      <vt:lpstr>步骤解析</vt:lpstr>
      <vt:lpstr>步骤解析</vt:lpstr>
      <vt:lpstr>步骤解析</vt:lpstr>
      <vt:lpstr>步骤解析</vt:lpstr>
      <vt:lpstr>步骤解析</vt:lpstr>
      <vt:lpstr>步骤解析</vt:lpstr>
      <vt:lpstr>步骤解析</vt:lpstr>
      <vt:lpstr>步骤解析</vt:lpstr>
      <vt:lpstr>步骤解析</vt:lpstr>
      <vt:lpstr>步骤解析</vt:lpstr>
      <vt:lpstr>步骤解析</vt:lpstr>
      <vt:lpstr>步骤解析</vt:lpstr>
      <vt:lpstr>步骤解析</vt:lpstr>
      <vt:lpstr>步骤解析</vt:lpstr>
      <vt:lpstr>步骤解析</vt:lpstr>
      <vt:lpstr>步骤解析</vt:lpstr>
      <vt:lpstr>步骤解析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网易集团PPT模板</dc:title>
  <dc:creator>Netease</dc:creator>
  <cp:lastModifiedBy>王辉</cp:lastModifiedBy>
  <cp:revision>1236</cp:revision>
  <dcterms:created xsi:type="dcterms:W3CDTF">2022-06-14T15:40:00Z</dcterms:created>
  <dcterms:modified xsi:type="dcterms:W3CDTF">2022-12-26T09:02:41Z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2052-11.1.0.11744</vt:lpwstr>
  </property>
  <property fmtid="{D5CDD505-2E9C-101B-9397-08002B2CF9AE}" pid="3" name="ICV">
    <vt:lpwstr>6330783174C94BABAF8E72A2A5EC5502</vt:lpwstr>
  </property>
</Properties>
</file>