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61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71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/>
  <p:cmAuthor id="2" name="陈小向" initials="" lastIdx="1" clrIdx="1"/>
  <p:cmAuthor id="4" name="伍雪君" initials="伍雪君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B59B"/>
    <a:srgbClr val="FFFFFF"/>
    <a:srgbClr val="D55858"/>
    <a:srgbClr val="B29D7D"/>
    <a:srgbClr val="EA9B21"/>
    <a:srgbClr val="89BFC0"/>
    <a:srgbClr val="EFEFEF"/>
    <a:srgbClr val="3A9FB0"/>
    <a:srgbClr val="018F84"/>
    <a:srgbClr val="FC0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6" autoAdjust="0"/>
    <p:restoredTop sz="90340" autoAdjust="0"/>
  </p:normalViewPr>
  <p:slideViewPr>
    <p:cSldViewPr snapToGrid="0">
      <p:cViewPr varScale="1">
        <p:scale>
          <a:sx n="115" d="100"/>
          <a:sy n="115" d="100"/>
        </p:scale>
        <p:origin x="137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7" d="100"/>
          <a:sy n="107" d="100"/>
        </p:scale>
        <p:origin x="43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59CD4FC-624D-AB4E-9533-E6A468B0E056}" type="datetimeFigureOut">
              <a:rPr kumimoji="1" lang="zh-CN" altLang="en-US" smtClean="0"/>
              <a:t>2022/12/26</a:t>
            </a:fld>
            <a:endParaRPr kumimoji="1"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024F85-CB1C-7445-9B98-7B8479DF2CF8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4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049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网易公司LOGO标准样式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6124" y="352259"/>
            <a:ext cx="1435735" cy="4921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452277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教学目标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5D6955-40FB-F6DB-12A1-C86FED6B1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102825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B5001F"/>
              </a:buClr>
              <a:buFont typeface="Wingdings" panose="05000000000000000000" pitchFamily="2" charset="2"/>
              <a:buNone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rgbClr val="B5001F"/>
              </a:buClr>
              <a:buSzPct val="150000"/>
              <a:buFont typeface="Arial" panose="020B0604020202020204" pitchFamily="34" charset="0"/>
              <a:buChar char="•"/>
              <a:defRPr lang="zh-CN" alt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知识目标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了解</a:t>
            </a:r>
            <a:r>
              <a:rPr lang="en-US" altLang="zh-CN" sz="1800" dirty="0">
                <a:cs typeface="Arial" panose="020B0604020202020204" pitchFamily="34" charset="0"/>
              </a:rPr>
              <a:t>xxx</a:t>
            </a: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理解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掌握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技能目标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能使用</a:t>
            </a:r>
            <a:r>
              <a:rPr lang="en-US" altLang="zh-CN" sz="1800" dirty="0">
                <a:cs typeface="Arial" panose="020B0604020202020204" pitchFamily="34" charset="0"/>
              </a:rPr>
              <a:t>xxx</a:t>
            </a:r>
            <a:r>
              <a:rPr lang="zh-CN" altLang="en-US" sz="1800" dirty="0">
                <a:cs typeface="Arial" panose="020B0604020202020204" pitchFamily="34" charset="0"/>
              </a:rPr>
              <a:t>技术，实现</a:t>
            </a:r>
            <a:r>
              <a:rPr lang="en-US" altLang="zh-CN" sz="1800" dirty="0">
                <a:cs typeface="Arial" panose="020B0604020202020204" pitchFamily="34" charset="0"/>
              </a:rPr>
              <a:t>xx</a:t>
            </a:r>
            <a:r>
              <a:rPr lang="zh-CN" altLang="en-US" sz="1800" dirty="0">
                <a:cs typeface="Arial" panose="020B0604020202020204" pitchFamily="34" charset="0"/>
              </a:rPr>
              <a:t>功能</a:t>
            </a:r>
            <a:endParaRPr lang="en-US" altLang="zh-CN" sz="1800" dirty="0"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能下载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JDK</a:t>
            </a: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安装包，并完成安装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能学会配置</a:t>
            </a:r>
            <a:r>
              <a:rPr lang="en-US" altLang="zh-CN" sz="1800" dirty="0">
                <a:cs typeface="Arial" panose="020B0604020202020204" pitchFamily="34" charset="0"/>
              </a:rPr>
              <a:t>JDK</a:t>
            </a:r>
            <a:r>
              <a:rPr lang="zh-CN" altLang="en-US" sz="1800" dirty="0">
                <a:cs typeface="Arial" panose="020B0604020202020204" pitchFamily="34" charset="0"/>
              </a:rPr>
              <a:t>环境变量，并将太空大战小游戏运行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793EC9-7751-AA6C-72A1-58D7E1E4F38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2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533" y="0"/>
            <a:ext cx="12204533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热爱"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大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014955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教学内容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5D6955-40FB-F6DB-12A1-C86FED6B1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102825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B5001F"/>
              </a:buClr>
              <a:buFont typeface="Wingdings" panose="05000000000000000000" pitchFamily="2" charset="2"/>
              <a:buNone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rgbClr val="B5001F"/>
              </a:buClr>
              <a:buSzPct val="150000"/>
              <a:buFont typeface="Arial" panose="020B0604020202020204" pitchFamily="34" charset="0"/>
              <a:buChar char="•"/>
              <a:defRPr lang="zh-CN" alt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第一节 太空大战游戏简介  </a:t>
            </a: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第二节 开发环境安装与配置</a:t>
            </a:r>
            <a:endParaRPr kumimoji="1"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9C95AA7-641F-F1E9-7D1B-1947B3BBF0C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014955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课程内容</a:t>
            </a:r>
          </a:p>
        </p:txBody>
      </p:sp>
      <p:sp>
        <p:nvSpPr>
          <p:cNvPr id="4" name="文本占位符 6">
            <a:extLst>
              <a:ext uri="{FF2B5EF4-FFF2-40B4-BE49-F238E27FC236}">
                <a16:creationId xmlns:a16="http://schemas.microsoft.com/office/drawing/2014/main" id="{2EDE366B-044C-D7E3-4AB9-DF8E73842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360000" indent="-36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l"/>
              <a:defRPr lang="zh-CN" alt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  <a:r>
              <a:rPr lang="en-US" altLang="zh-CN" dirty="0"/>
              <a:t>Arial</a:t>
            </a:r>
          </a:p>
          <a:p>
            <a:pPr lvl="1"/>
            <a:r>
              <a:rPr lang="zh-CN" altLang="en-US" dirty="0"/>
              <a:t>副标题母版文本样式</a:t>
            </a:r>
            <a:r>
              <a:rPr lang="en-US" altLang="zh-CN" dirty="0"/>
              <a:t>Arial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4EED2C-4E95-D11A-2E53-1D95FB55879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6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1B53-6E6A-4797-BB05-9181CDA90F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7191-98FC-4568-95DD-ED3C44E606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6" r:id="rId8"/>
    <p:sldLayoutId id="2147483665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66266" y="2747291"/>
            <a:ext cx="11225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Photoshop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照片后期处理实战</a:t>
            </a:r>
            <a:endParaRPr kumimoji="1"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6266" y="4257830"/>
            <a:ext cx="717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>
                <a:solidFill>
                  <a:schemeClr val="bg1"/>
                </a:solidFill>
                <a:latin typeface="+mj-ea"/>
                <a:ea typeface="+mj-ea"/>
              </a:rPr>
              <a:t>第五章 照片动漫风格化处理</a:t>
            </a:r>
            <a:endParaRPr kumimoji="1"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832454" y="4385597"/>
            <a:ext cx="0" cy="413100"/>
          </a:xfrm>
          <a:prstGeom prst="line">
            <a:avLst/>
          </a:prstGeom>
          <a:ln w="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12700" cy="12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风格化滤镜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186775"/>
            <a:ext cx="11167353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浮雕效果：使背景色变成灰色，在边缘部分，用原始色彩使其凸起或凹陷，产生浮雕效果，如图所示。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92" y="1766424"/>
            <a:ext cx="7127942" cy="485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28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模糊类滤镜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249054"/>
            <a:ext cx="112831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表面模糊：模糊图像并尽可能地保留边缘的清晰度。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动感模糊：给模糊添加具体的方向，产生极强的速度感。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方框模糊：产生方块化的模糊效果。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高斯模糊：常用的标准的模糊效果滤镜，可以设定不同的模糊强度。</a:t>
            </a:r>
            <a:endParaRPr lang="en-US" altLang="zh-CN" sz="16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径向模糊：产生缩放或旋转模糊效果。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镜头模糊：可以根据选区进行模糊处理，也可以反相模糊，可以设定模糊“源”，也可以根据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Alpha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通道生成逐步模糊的效果。可以选择模拟光圈形状，来设定模糊的形状、强度和高光等。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模糊、进一步模糊：用于模糊和进一步模糊图像。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平均：用于找出图像中的平均颜色，并填充该颜色。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特殊模糊：用于精确地模糊图像。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形状模糊：用于根据自定义形状产生不同形状的模糊效果。</a:t>
            </a:r>
          </a:p>
        </p:txBody>
      </p:sp>
    </p:spTree>
    <p:extLst>
      <p:ext uri="{BB962C8B-B14F-4D97-AF65-F5344CB8AC3E}">
        <p14:creationId xmlns:p14="http://schemas.microsoft.com/office/powerpoint/2010/main" val="3370814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锐化类滤镜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352145"/>
            <a:ext cx="9533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USM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锐化：通过增加图像边缘的对比度来锐化图像。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防抖：尽可能地缓解相机抖动拍摄的照片的模糊程度。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锐化：聚焦图像并提高清晰度。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进一步锐化：应用更强的锐化效果。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锐化边缘：只锐化图像的边缘，同时保留总体的平滑度。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智能锐化：提供更为细致的锐化选项，可以选择锐化算法，可以对阴影和高光单独控制。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06732" y="4474724"/>
            <a:ext cx="3346315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高反差保留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：在有强烈颜色转变发生的区域，设定半径范围，保留边缘细节，将其他的区域填充为灰色，如图所示。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040" y="4114799"/>
            <a:ext cx="3070232" cy="2035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698" y="4114799"/>
            <a:ext cx="3062840" cy="203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03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知识点概览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06733" y="1439512"/>
          <a:ext cx="1064696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1335">
                  <a:extLst>
                    <a:ext uri="{9D8B030D-6E8A-4147-A177-3AD203B41FA5}">
                      <a16:colId xmlns:a16="http://schemas.microsoft.com/office/drawing/2014/main" val="1359223507"/>
                    </a:ext>
                  </a:extLst>
                </a:gridCol>
                <a:gridCol w="4494179">
                  <a:extLst>
                    <a:ext uri="{9D8B030D-6E8A-4147-A177-3AD203B41FA5}">
                      <a16:colId xmlns:a16="http://schemas.microsoft.com/office/drawing/2014/main" val="1131590200"/>
                    </a:ext>
                  </a:extLst>
                </a:gridCol>
                <a:gridCol w="1108953">
                  <a:extLst>
                    <a:ext uri="{9D8B030D-6E8A-4147-A177-3AD203B41FA5}">
                      <a16:colId xmlns:a16="http://schemas.microsoft.com/office/drawing/2014/main" val="3680758087"/>
                    </a:ext>
                  </a:extLst>
                </a:gridCol>
                <a:gridCol w="787940">
                  <a:extLst>
                    <a:ext uri="{9D8B030D-6E8A-4147-A177-3AD203B41FA5}">
                      <a16:colId xmlns:a16="http://schemas.microsoft.com/office/drawing/2014/main" val="3122618797"/>
                    </a:ext>
                  </a:extLst>
                </a:gridCol>
                <a:gridCol w="764558">
                  <a:extLst>
                    <a:ext uri="{9D8B030D-6E8A-4147-A177-3AD203B41FA5}">
                      <a16:colId xmlns:a16="http://schemas.microsoft.com/office/drawing/2014/main" val="4165109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节名称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知识点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难点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重点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应用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16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/>
                        <a:t>C05-02 </a:t>
                      </a:r>
                      <a:r>
                        <a:rPr lang="zh-CN" altLang="en-US"/>
                        <a:t>动漫效果处理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、实现照片动漫化处理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352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8076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13817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复制图层，执行滤镜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-Camera Raw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滤镜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39" y="1533017"/>
            <a:ext cx="9652870" cy="51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93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138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提高阴影；黑色；曝光；白色；自然饱和度数值使图片接近动漫状态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26" y="1560444"/>
            <a:ext cx="9459774" cy="512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09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13817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导入动漫天空素材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1" y="1512475"/>
            <a:ext cx="9614649" cy="515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62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138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选中目标图层，执行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色彩范围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，吸管吸取天空颜色，容差根据情况调节，增加取样点完善取样，点击选区预览，选择快速蒙版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1" y="1856314"/>
            <a:ext cx="9040450" cy="48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9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13817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羽化选区，快捷键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Shift+F6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，数值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像素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40" y="1540564"/>
            <a:ext cx="9633413" cy="516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03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138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新建曲线存储选区，素材图片与曲线建立剪贴蒙版，在曲线蒙版中修饰选区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90" y="1590260"/>
            <a:ext cx="9384371" cy="50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8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CC895-A744-4CA4-83F4-360C1CBA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教学目标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A4A71F-308C-5F88-D079-E15E6FA4E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知识目标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了解</a:t>
            </a:r>
            <a:r>
              <a:rPr lang="en-US" altLang="zh-CN"/>
              <a:t>Photoshop</a:t>
            </a:r>
            <a:r>
              <a:rPr lang="zh-CN" altLang="en-US"/>
              <a:t>部分相关功能的基础使用方法 </a:t>
            </a:r>
            <a:endParaRPr lang="en-US" altLang="zh-CN"/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理解不同工具的分别对应哪种使用场景</a:t>
            </a:r>
            <a:endParaRPr lang="en-US" altLang="zh-CN"/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掌握不同工具或功能的实际使用方法及结合使用方法</a:t>
            </a:r>
            <a:endParaRPr lang="en-US" altLang="zh-CN"/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技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能目标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cs typeface="Arial" panose="020B0604020202020204" pitchFamily="34" charset="0"/>
              </a:rPr>
              <a:t>掌握滤镜库的使用</a:t>
            </a:r>
            <a:endParaRPr lang="en-US" altLang="zh-CN" sz="1800"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ea typeface="微软雅黑" panose="020B0503020204020204" pitchFamily="34" charset="-122"/>
                <a:cs typeface="Arial" panose="020B0604020202020204" pitchFamily="34" charset="0"/>
              </a:rPr>
              <a:t>结合多种工具熟练建立选区</a:t>
            </a:r>
            <a:endParaRPr lang="en-US" altLang="zh-CN" sz="180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cs typeface="Arial" panose="020B0604020202020204" pitchFamily="34" charset="0"/>
              </a:rPr>
              <a:t>掌握灯光工厂插件的应用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09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13817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盖印、复制。盖印层执行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滤镜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滤镜库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艺术效果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海报边缘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，厚度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，强度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，海报化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83" y="1540564"/>
            <a:ext cx="9692626" cy="51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05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13817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复制层执行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滤镜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滤镜库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绘画涂抹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，画笔大小、锐化程度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左右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7" y="1520685"/>
            <a:ext cx="9723977" cy="51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07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13817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复制层建立蒙版，黑色画笔，擦出近景处硬朗的线条。设置裁剪比例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16:9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35" y="1531049"/>
            <a:ext cx="9624108" cy="51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61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13817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10.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 保存工程文件关闭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ps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，安装插件灯光工厂，在安装程序的地址选择中找到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Plug-ins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文件夹并安装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43" y="1518021"/>
            <a:ext cx="6642573" cy="517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00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13817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打开工程文件，执行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滤镜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插件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灯光工厂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，选择合适的光效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542815"/>
            <a:ext cx="9600918" cy="51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42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0" y="2680382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kumimoji="1"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CC895-A744-4CA4-83F4-360C1CBA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教学内容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A640883-F859-3781-639A-EFBC3167AC2D}"/>
              </a:ext>
            </a:extLst>
          </p:cNvPr>
          <p:cNvSpPr txBox="1">
            <a:spLocks/>
          </p:cNvSpPr>
          <p:nvPr/>
        </p:nvSpPr>
        <p:spPr>
          <a:xfrm>
            <a:off x="506732" y="1243859"/>
            <a:ext cx="9452277" cy="1324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节 动漫风格化处理功能简介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二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节 实现动漫风格化处理效果</a:t>
            </a:r>
            <a:endParaRPr kumimoji="1"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4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知识点概览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278485"/>
              </p:ext>
            </p:extLst>
          </p:nvPr>
        </p:nvGraphicFramePr>
        <p:xfrm>
          <a:off x="506732" y="1488151"/>
          <a:ext cx="10646965" cy="1013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1335">
                  <a:extLst>
                    <a:ext uri="{9D8B030D-6E8A-4147-A177-3AD203B41FA5}">
                      <a16:colId xmlns:a16="http://schemas.microsoft.com/office/drawing/2014/main" val="777518077"/>
                    </a:ext>
                  </a:extLst>
                </a:gridCol>
                <a:gridCol w="4503906">
                  <a:extLst>
                    <a:ext uri="{9D8B030D-6E8A-4147-A177-3AD203B41FA5}">
                      <a16:colId xmlns:a16="http://schemas.microsoft.com/office/drawing/2014/main" val="3597625474"/>
                    </a:ext>
                  </a:extLst>
                </a:gridCol>
                <a:gridCol w="1089498">
                  <a:extLst>
                    <a:ext uri="{9D8B030D-6E8A-4147-A177-3AD203B41FA5}">
                      <a16:colId xmlns:a16="http://schemas.microsoft.com/office/drawing/2014/main" val="2226866093"/>
                    </a:ext>
                  </a:extLst>
                </a:gridCol>
                <a:gridCol w="797668">
                  <a:extLst>
                    <a:ext uri="{9D8B030D-6E8A-4147-A177-3AD203B41FA5}">
                      <a16:colId xmlns:a16="http://schemas.microsoft.com/office/drawing/2014/main" val="2703043256"/>
                    </a:ext>
                  </a:extLst>
                </a:gridCol>
                <a:gridCol w="764558">
                  <a:extLst>
                    <a:ext uri="{9D8B030D-6E8A-4147-A177-3AD203B41FA5}">
                      <a16:colId xmlns:a16="http://schemas.microsoft.com/office/drawing/2014/main" val="460733694"/>
                    </a:ext>
                  </a:extLst>
                </a:gridCol>
              </a:tblGrid>
              <a:tr h="324853"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节名称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知识点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难点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重点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应用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452301"/>
                  </a:ext>
                </a:extLst>
              </a:tr>
              <a:tr h="6480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C0</a:t>
                      </a:r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-01 </a:t>
                      </a:r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动漫风格化处理功能简介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、滤镜库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277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005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滤镜库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06732" y="1356058"/>
            <a:ext cx="60594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滤镜的本意是给相机镜头前加上特殊的镜片，可以直接拍摄出带有特殊效果的照片。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Photoshop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的滤镜命令更像是各种魔法，把现有的图像变成带有各种特殊效果的样子。滤镜命令可以应用于普通图层，也可以应用在智能对象上，在智能对象上添加的滤镜是智能滤镜，可以随时停用或删除智能滤镜。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可以反复调节滤镜参数，自由调整滤镜上下次序，这是一种非破坏性的编辑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在智能对象上，每执行一次滤镜命令，就可以在智能滤镜列表添加一列，由下到上，按先后顺序排列。单击小眼睛图标可以临时隐藏该滤镜效果，双击滤镜名称可以调节该滤镜的参数。智能滤镜自带蒙版，可以通过蒙版显示或隐藏施加滤镜效果的部分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376" y="1816678"/>
            <a:ext cx="5063551" cy="32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6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风格化滤镜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177046"/>
            <a:ext cx="11128442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滤镜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】-【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风格化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菜单，可以看到一系列风格化滤镜，打开素材原图，如图所示。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99" y="1823449"/>
            <a:ext cx="6505676" cy="445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77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风格化滤镜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99226"/>
            <a:ext cx="11040893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查找边缘：根据强对比的边缘区域，生成类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似线稿描边效果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89" y="1713012"/>
            <a:ext cx="7091462" cy="488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91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风格化滤镜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196501"/>
            <a:ext cx="1119653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等高线：根据设定颜色的色阶，在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明暗对比的边界生成类似等高线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的效果，如图所示。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50" y="1785876"/>
            <a:ext cx="6994897" cy="48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34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风格化滤镜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225686"/>
            <a:ext cx="11186808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风：在水平方向创建像素位移的线条，类似细砂被风吹动的效果，如图所示。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08" y="1821930"/>
            <a:ext cx="7012749" cy="47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672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ZmZWRjYjNhNjBhNTU3MTYyMjI0ODdjYTVkMTRjNjAifQ=="/>
</p:tagLst>
</file>

<file path=ppt/theme/theme1.xml><?xml version="1.0" encoding="utf-8"?>
<a:theme xmlns:a="http://schemas.openxmlformats.org/drawingml/2006/main" name="Office 主题​​">
  <a:themeElements>
    <a:clrScheme name="红色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rgbClr val="C00000"/>
          </a:solidFill>
          <a:prstDash val="sysDot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160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997</Words>
  <Application>Microsoft Macintosh PowerPoint</Application>
  <PresentationFormat>宽屏</PresentationFormat>
  <Paragraphs>95</Paragraphs>
  <Slides>25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0" baseType="lpstr">
      <vt:lpstr>微软雅黑</vt:lpstr>
      <vt:lpstr>Arial</vt:lpstr>
      <vt:lpstr>Arial Black</vt:lpstr>
      <vt:lpstr>Wingdings</vt:lpstr>
      <vt:lpstr>Office 主题​​</vt:lpstr>
      <vt:lpstr>PowerPoint 演示文稿</vt:lpstr>
      <vt:lpstr>教学目标</vt:lpstr>
      <vt:lpstr>教学内容</vt:lpstr>
      <vt:lpstr>知识点概览</vt:lpstr>
      <vt:lpstr>滤镜库</vt:lpstr>
      <vt:lpstr>风格化滤镜</vt:lpstr>
      <vt:lpstr>风格化滤镜</vt:lpstr>
      <vt:lpstr>风格化滤镜</vt:lpstr>
      <vt:lpstr>风格化滤镜</vt:lpstr>
      <vt:lpstr>风格化滤镜</vt:lpstr>
      <vt:lpstr>模糊类滤镜</vt:lpstr>
      <vt:lpstr>锐化类滤镜</vt:lpstr>
      <vt:lpstr>知识点概览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网易集团PPT模板</dc:title>
  <dc:creator>Netease</dc:creator>
  <cp:lastModifiedBy>王辉</cp:lastModifiedBy>
  <cp:revision>1173</cp:revision>
  <dcterms:created xsi:type="dcterms:W3CDTF">2022-06-14T15:40:00Z</dcterms:created>
  <dcterms:modified xsi:type="dcterms:W3CDTF">2022-12-26T09:01:34Z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6330783174C94BABAF8E72A2A5EC5502</vt:lpwstr>
  </property>
</Properties>
</file>