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Lst>
  <p:notesMasterIdLst>
    <p:notesMasterId r:id="rId11"/>
  </p:notesMasterIdLst>
  <p:sldIdLst>
    <p:sldId id="2729" r:id="rId2"/>
    <p:sldId id="2734" r:id="rId3"/>
    <p:sldId id="2675" r:id="rId4"/>
    <p:sldId id="3024" r:id="rId5"/>
    <p:sldId id="3025" r:id="rId6"/>
    <p:sldId id="3026" r:id="rId7"/>
    <p:sldId id="3027" r:id="rId8"/>
    <p:sldId id="3028" r:id="rId9"/>
    <p:sldId id="3029" r:id="rId10"/>
  </p:sldIdLst>
  <p:sldSz cx="12858750" cy="7232650"/>
  <p:notesSz cx="6858000" cy="9144000"/>
  <p:custDataLst>
    <p:tags r:id="rId1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373" userDrawn="1">
          <p15:clr>
            <a:srgbClr val="A4A3A4"/>
          </p15:clr>
        </p15:guide>
        <p15:guide id="2" pos="4050" userDrawn="1">
          <p15:clr>
            <a:srgbClr val="A4A3A4"/>
          </p15:clr>
        </p15:guide>
        <p15:guide id="3" pos="512" userDrawn="1">
          <p15:clr>
            <a:srgbClr val="A4A3A4"/>
          </p15:clr>
        </p15:guide>
        <p15:guide id="5" orient="horz" pos="4183" userDrawn="1">
          <p15:clr>
            <a:srgbClr val="A4A3A4"/>
          </p15:clr>
        </p15:guide>
        <p15:guide id="6" pos="75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E3C"/>
    <a:srgbClr val="FBBF09"/>
    <a:srgbClr val="EF4232"/>
    <a:srgbClr val="03A9F0"/>
    <a:srgbClr val="FFFFFF"/>
    <a:srgbClr val="FABCA8"/>
    <a:srgbClr val="57562F"/>
    <a:srgbClr val="FBCDBE"/>
    <a:srgbClr val="6B6A39"/>
    <a:srgbClr val="FF7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84" autoAdjust="0"/>
    <p:restoredTop sz="92986" autoAdjust="0"/>
  </p:normalViewPr>
  <p:slideViewPr>
    <p:cSldViewPr>
      <p:cViewPr>
        <p:scale>
          <a:sx n="80" d="100"/>
          <a:sy n="80" d="100"/>
        </p:scale>
        <p:origin x="-1866" y="-738"/>
      </p:cViewPr>
      <p:guideLst>
        <p:guide orient="horz" pos="373"/>
        <p:guide orient="horz" pos="4183"/>
        <p:guide pos="4050"/>
        <p:guide pos="512"/>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2020-01-09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24507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238470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153223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153223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1532235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153223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153223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153223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153223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ipad Mockup">
    <p:spTree>
      <p:nvGrpSpPr>
        <p:cNvPr id="1" name=""/>
        <p:cNvGrpSpPr/>
        <p:nvPr/>
      </p:nvGrpSpPr>
      <p:grpSpPr>
        <a:xfrm>
          <a:off x="0" y="0"/>
          <a:ext cx="0" cy="0"/>
          <a:chOff x="0" y="0"/>
          <a:chExt cx="0" cy="0"/>
        </a:xfrm>
      </p:grpSpPr>
      <p:sp>
        <p:nvSpPr>
          <p:cNvPr id="2" name="等腰三角形 1"/>
          <p:cNvSpPr/>
          <p:nvPr userDrawn="1"/>
        </p:nvSpPr>
        <p:spPr>
          <a:xfrm rot="5400000">
            <a:off x="-55848" y="177726"/>
            <a:ext cx="758498" cy="646094"/>
          </a:xfrm>
          <a:prstGeom prst="triangle">
            <a:avLst/>
          </a:prstGeom>
          <a:solidFill>
            <a:srgbClr val="21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userDrawn="1"/>
        </p:nvSpPr>
        <p:spPr>
          <a:xfrm rot="16200000" flipH="1">
            <a:off x="11745839" y="-307834"/>
            <a:ext cx="815054" cy="1430722"/>
          </a:xfrm>
          <a:prstGeom prst="rtTriangle">
            <a:avLst/>
          </a:prstGeom>
          <a:solidFill>
            <a:srgbClr val="FBB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252423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8056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3840">
          <p15:clr>
            <a:srgbClr val="FBAE40"/>
          </p15:clr>
        </p15:guide>
        <p15:guide id="3" pos="733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0852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21781"/>
      </p:ext>
    </p:extLst>
  </p:cSld>
  <p:clrMap bg1="lt1" tx1="dk1" bg2="lt2" tx2="dk2" accent1="accent1" accent2="accent2" accent3="accent3" accent4="accent4" accent5="accent5" accent6="accent6" hlink="hlink" folHlink="folHlink"/>
  <p:sldLayoutIdLst>
    <p:sldLayoutId id="2147484021" r:id="rId1"/>
    <p:sldLayoutId id="2147484027" r:id="rId2"/>
    <p:sldLayoutId id="2147484029" r:id="rId3"/>
  </p:sldLayoutIdLst>
  <p:timing>
    <p:tnLst>
      <p:par>
        <p:cTn id="1" dur="indefinite" restart="never" nodeType="tmRoot"/>
      </p:par>
    </p:tnLst>
  </p:timing>
  <p:txStyles>
    <p:titleStyle>
      <a:lvl1pPr algn="l" defTabSz="91447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76" rtl="0" eaLnBrk="1" latinLnBrk="0" hangingPunct="1">
        <a:defRPr sz="1800" kern="1200">
          <a:solidFill>
            <a:schemeClr val="tx1"/>
          </a:solidFill>
          <a:latin typeface="+mn-lt"/>
          <a:ea typeface="+mn-ea"/>
          <a:cs typeface="+mn-cs"/>
        </a:defRPr>
      </a:lvl1pPr>
      <a:lvl2pPr marL="457239" algn="l" defTabSz="914476" rtl="0" eaLnBrk="1" latinLnBrk="0" hangingPunct="1">
        <a:defRPr sz="1800" kern="1200">
          <a:solidFill>
            <a:schemeClr val="tx1"/>
          </a:solidFill>
          <a:latin typeface="+mn-lt"/>
          <a:ea typeface="+mn-ea"/>
          <a:cs typeface="+mn-cs"/>
        </a:defRPr>
      </a:lvl2pPr>
      <a:lvl3pPr marL="914476" algn="l" defTabSz="914476" rtl="0" eaLnBrk="1" latinLnBrk="0" hangingPunct="1">
        <a:defRPr sz="1800" kern="1200">
          <a:solidFill>
            <a:schemeClr val="tx1"/>
          </a:solidFill>
          <a:latin typeface="+mn-lt"/>
          <a:ea typeface="+mn-ea"/>
          <a:cs typeface="+mn-cs"/>
        </a:defRPr>
      </a:lvl3pPr>
      <a:lvl4pPr marL="1371714" algn="l" defTabSz="914476" rtl="0" eaLnBrk="1" latinLnBrk="0" hangingPunct="1">
        <a:defRPr sz="1800" kern="1200">
          <a:solidFill>
            <a:schemeClr val="tx1"/>
          </a:solidFill>
          <a:latin typeface="+mn-lt"/>
          <a:ea typeface="+mn-ea"/>
          <a:cs typeface="+mn-cs"/>
        </a:defRPr>
      </a:lvl4pPr>
      <a:lvl5pPr marL="1828953" algn="l" defTabSz="914476" rtl="0" eaLnBrk="1" latinLnBrk="0" hangingPunct="1">
        <a:defRPr sz="1800" kern="1200">
          <a:solidFill>
            <a:schemeClr val="tx1"/>
          </a:solidFill>
          <a:latin typeface="+mn-lt"/>
          <a:ea typeface="+mn-ea"/>
          <a:cs typeface="+mn-cs"/>
        </a:defRPr>
      </a:lvl5pPr>
      <a:lvl6pPr marL="2286191" algn="l" defTabSz="914476" rtl="0" eaLnBrk="1" latinLnBrk="0" hangingPunct="1">
        <a:defRPr sz="1800" kern="1200">
          <a:solidFill>
            <a:schemeClr val="tx1"/>
          </a:solidFill>
          <a:latin typeface="+mn-lt"/>
          <a:ea typeface="+mn-ea"/>
          <a:cs typeface="+mn-cs"/>
        </a:defRPr>
      </a:lvl6pPr>
      <a:lvl7pPr marL="2743429" algn="l" defTabSz="914476" rtl="0" eaLnBrk="1" latinLnBrk="0" hangingPunct="1">
        <a:defRPr sz="1800" kern="1200">
          <a:solidFill>
            <a:schemeClr val="tx1"/>
          </a:solidFill>
          <a:latin typeface="+mn-lt"/>
          <a:ea typeface="+mn-ea"/>
          <a:cs typeface="+mn-cs"/>
        </a:defRPr>
      </a:lvl7pPr>
      <a:lvl8pPr marL="3200667" algn="l" defTabSz="914476" rtl="0" eaLnBrk="1" latinLnBrk="0" hangingPunct="1">
        <a:defRPr sz="1800" kern="1200">
          <a:solidFill>
            <a:schemeClr val="tx1"/>
          </a:solidFill>
          <a:latin typeface="+mn-lt"/>
          <a:ea typeface="+mn-ea"/>
          <a:cs typeface="+mn-cs"/>
        </a:defRPr>
      </a:lvl8pPr>
      <a:lvl9pPr marL="3657906" algn="l" defTabSz="9144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4" y="0"/>
            <a:ext cx="12858396" cy="7232650"/>
          </a:xfrm>
          <a:prstGeom prst="rect">
            <a:avLst/>
          </a:prstGeom>
          <a:blipFill dpi="0" rotWithShape="1">
            <a:blip r:embed="rId3" cstate="email">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354" y="0"/>
            <a:ext cx="8911592" cy="7232650"/>
          </a:xfrm>
          <a:custGeom>
            <a:avLst/>
            <a:gdLst>
              <a:gd name="connsiteX0" fmla="*/ 0 w 8449973"/>
              <a:gd name="connsiteY0" fmla="*/ 0 h 6858000"/>
              <a:gd name="connsiteX1" fmla="*/ 6092632 w 8449973"/>
              <a:gd name="connsiteY1" fmla="*/ 0 h 6858000"/>
              <a:gd name="connsiteX2" fmla="*/ 8449973 w 8449973"/>
              <a:gd name="connsiteY2" fmla="*/ 4304051 h 6858000"/>
              <a:gd name="connsiteX3" fmla="*/ 3786954 w 8449973"/>
              <a:gd name="connsiteY3" fmla="*/ 6858000 h 6858000"/>
              <a:gd name="connsiteX4" fmla="*/ 0 w 844997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9973" h="6858000">
                <a:moveTo>
                  <a:pt x="0" y="0"/>
                </a:moveTo>
                <a:lnTo>
                  <a:pt x="6092632" y="0"/>
                </a:lnTo>
                <a:lnTo>
                  <a:pt x="8449973" y="4304051"/>
                </a:lnTo>
                <a:lnTo>
                  <a:pt x="3786954" y="6858000"/>
                </a:lnTo>
                <a:lnTo>
                  <a:pt x="0" y="6858000"/>
                </a:lnTo>
                <a:close/>
              </a:path>
            </a:pathLst>
          </a:custGeom>
          <a:solidFill>
            <a:srgbClr val="212E3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4213054" y="0"/>
            <a:ext cx="4974033" cy="7367997"/>
            <a:chOff x="3994484" y="0"/>
            <a:chExt cx="4716379" cy="6986336"/>
          </a:xfrm>
        </p:grpSpPr>
        <p:cxnSp>
          <p:nvCxnSpPr>
            <p:cNvPr id="25" name="直接连接符 24"/>
            <p:cNvCxnSpPr/>
            <p:nvPr/>
          </p:nvCxnSpPr>
          <p:spPr>
            <a:xfrm>
              <a:off x="6309310" y="0"/>
              <a:ext cx="2396064" cy="4395536"/>
            </a:xfrm>
            <a:prstGeom prst="line">
              <a:avLst/>
            </a:prstGeom>
            <a:ln>
              <a:solidFill>
                <a:srgbClr val="212E3C"/>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994484" y="4395536"/>
              <a:ext cx="4716379" cy="2590800"/>
            </a:xfrm>
            <a:prstGeom prst="line">
              <a:avLst/>
            </a:prstGeom>
            <a:ln>
              <a:solidFill>
                <a:srgbClr val="212E3C"/>
              </a:solidFill>
            </a:ln>
          </p:spPr>
          <p:style>
            <a:lnRef idx="1">
              <a:schemeClr val="accent1"/>
            </a:lnRef>
            <a:fillRef idx="0">
              <a:schemeClr val="accent1"/>
            </a:fillRef>
            <a:effectRef idx="0">
              <a:schemeClr val="accent1"/>
            </a:effectRef>
            <a:fontRef idx="minor">
              <a:schemeClr val="tx1"/>
            </a:fontRef>
          </p:style>
        </p:cxnSp>
      </p:grpSp>
      <p:sp>
        <p:nvSpPr>
          <p:cNvPr id="11" name="矩形 259"/>
          <p:cNvSpPr>
            <a:spLocks noChangeArrowheads="1"/>
          </p:cNvSpPr>
          <p:nvPr/>
        </p:nvSpPr>
        <p:spPr bwMode="auto">
          <a:xfrm>
            <a:off x="812751" y="3880171"/>
            <a:ext cx="62646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b="1" cap="all" dirty="0" smtClean="0">
                <a:solidFill>
                  <a:schemeClr val="bg1"/>
                </a:solidFill>
                <a:latin typeface="Agency FB" panose="020B0503020202020204" pitchFamily="34" charset="0"/>
                <a:cs typeface="Arial" panose="020B0604020202020204" pitchFamily="34" charset="0"/>
              </a:rPr>
              <a:t>陈明  主编</a:t>
            </a:r>
            <a:endParaRPr lang="zh-CN" altLang="en-US" b="1" cap="all" dirty="0">
              <a:solidFill>
                <a:schemeClr val="bg1"/>
              </a:solidFill>
              <a:latin typeface="Agency FB" panose="020B0503020202020204" pitchFamily="34" charset="0"/>
              <a:cs typeface="Arial" panose="020B0604020202020204" pitchFamily="34" charset="0"/>
            </a:endParaRPr>
          </a:p>
        </p:txBody>
      </p:sp>
      <p:sp>
        <p:nvSpPr>
          <p:cNvPr id="12" name="矩形 259"/>
          <p:cNvSpPr>
            <a:spLocks noChangeArrowheads="1"/>
          </p:cNvSpPr>
          <p:nvPr/>
        </p:nvSpPr>
        <p:spPr bwMode="auto">
          <a:xfrm>
            <a:off x="812751" y="2998886"/>
            <a:ext cx="70567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400" cap="all" dirty="0">
                <a:solidFill>
                  <a:srgbClr val="FBBF09"/>
                </a:solidFill>
                <a:cs typeface="Arial" panose="020B0604020202020204" pitchFamily="34" charset="0"/>
              </a:rPr>
              <a:t>大</a:t>
            </a:r>
            <a:r>
              <a:rPr lang="zh-CN" altLang="en-US" sz="5400" cap="all" dirty="0" smtClean="0">
                <a:solidFill>
                  <a:srgbClr val="FBBF09"/>
                </a:solidFill>
                <a:cs typeface="Arial" panose="020B0604020202020204" pitchFamily="34" charset="0"/>
              </a:rPr>
              <a:t>数据技术导论</a:t>
            </a:r>
            <a:endParaRPr lang="zh-CN" altLang="en-US" sz="5400" cap="all" dirty="0">
              <a:solidFill>
                <a:srgbClr val="FBBF09"/>
              </a:solidFill>
              <a:cs typeface="Arial" panose="020B0604020202020204" pitchFamily="34" charset="0"/>
            </a:endParaRPr>
          </a:p>
        </p:txBody>
      </p:sp>
      <p:cxnSp>
        <p:nvCxnSpPr>
          <p:cNvPr id="13" name="直接连接符 12"/>
          <p:cNvCxnSpPr/>
          <p:nvPr/>
        </p:nvCxnSpPr>
        <p:spPr>
          <a:xfrm>
            <a:off x="924712" y="3880171"/>
            <a:ext cx="672879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794405"/>
      </p:ext>
    </p:extLst>
  </p:cSld>
  <p:clrMapOvr>
    <a:masterClrMapping/>
  </p:clrMapOvr>
  <mc:AlternateContent xmlns:mc="http://schemas.openxmlformats.org/markup-compatibility/2006" xmlns:p14="http://schemas.microsoft.com/office/powerpoint/2010/main">
    <mc:Choice Requires="p14">
      <p:transition spd="slow" p14:dur="15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500"/>
                                        <p:tgtEl>
                                          <p:spTgt spid="30"/>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1"/>
                                        </p:tgtEl>
                                        <p:attrNameLst>
                                          <p:attrName>ppt_y</p:attrName>
                                        </p:attrNameLst>
                                      </p:cBhvr>
                                      <p:tavLst>
                                        <p:tav tm="0">
                                          <p:val>
                                            <p:strVal val="#ppt_y"/>
                                          </p:val>
                                        </p:tav>
                                        <p:tav tm="100000">
                                          <p:val>
                                            <p:strVal val="#ppt_y"/>
                                          </p:val>
                                        </p:tav>
                                      </p:tavLst>
                                    </p:anim>
                                    <p:anim calcmode="lin" valueType="num">
                                      <p:cBhvr>
                                        <p:cTn id="2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1"/>
                                        </p:tgtEl>
                                      </p:cBhvr>
                                    </p:animEffect>
                                  </p:childTnLst>
                                </p:cTn>
                              </p:par>
                            </p:childTnLst>
                          </p:cTn>
                        </p:par>
                        <p:par>
                          <p:cTn id="25" fill="hold">
                            <p:stCondLst>
                              <p:cond delay="2650"/>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childTnLst>
                          </p:cTn>
                        </p:par>
                        <p:par>
                          <p:cTn id="29" fill="hold">
                            <p:stCondLst>
                              <p:cond delay="315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2"/>
                                        </p:tgtEl>
                                        <p:attrNameLst>
                                          <p:attrName>ppt_y</p:attrName>
                                        </p:attrNameLst>
                                      </p:cBhvr>
                                      <p:tavLst>
                                        <p:tav tm="0">
                                          <p:val>
                                            <p:strVal val="#ppt_y"/>
                                          </p:val>
                                        </p:tav>
                                        <p:tav tm="100000">
                                          <p:val>
                                            <p:strVal val="#ppt_y"/>
                                          </p:val>
                                        </p:tav>
                                      </p:tavLst>
                                    </p:anim>
                                    <p:anim calcmode="lin" valueType="num">
                                      <p:cBhvr>
                                        <p:cTn id="3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2"/>
                                        </p:tgtEl>
                                      </p:cBhvr>
                                    </p:animEffect>
                                  </p:childTnLst>
                                </p:cTn>
                              </p:par>
                            </p:childTnLst>
                          </p:cTn>
                        </p:par>
                        <p:par>
                          <p:cTn id="37" fill="hold">
                            <p:stCondLst>
                              <p:cond delay="3950"/>
                            </p:stCondLst>
                            <p:childTnLst>
                              <p:par>
                                <p:cTn id="38" presetID="26" presetClass="emph" presetSubtype="0" fill="hold" grpId="1" nodeType="afterEffect">
                                  <p:stCondLst>
                                    <p:cond delay="0"/>
                                  </p:stCondLst>
                                  <p:iterate type="lt">
                                    <p:tmPct val="0"/>
                                  </p:iterate>
                                  <p:childTnLst>
                                    <p:animEffect transition="out" filter="fade">
                                      <p:cBhvr>
                                        <p:cTn id="39" dur="500" tmFilter="0, 0; .2, .5; .8, .5; 1, 0"/>
                                        <p:tgtEl>
                                          <p:spTgt spid="12"/>
                                        </p:tgtEl>
                                      </p:cBhvr>
                                    </p:animEffect>
                                    <p:animScale>
                                      <p:cBhvr>
                                        <p:cTn id="40" dur="250" autoRev="1" fill="hold"/>
                                        <p:tgtEl>
                                          <p:spTgt spid="12"/>
                                        </p:tgtEl>
                                      </p:cBhvr>
                                      <p:by x="105000" y="105000"/>
                                    </p:animScale>
                                  </p:childTnLst>
                                </p:cTn>
                              </p:par>
                            </p:childTnLst>
                          </p:cTn>
                        </p:par>
                        <p:par>
                          <p:cTn id="41" fill="hold">
                            <p:stCondLst>
                              <p:cond delay="4450"/>
                            </p:stCondLst>
                            <p:childTnLst>
                              <p:par>
                                <p:cTn id="42" presetID="22" presetClass="entr" presetSubtype="8"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11" grpId="0"/>
      <p:bldP spid="11" grpId="1"/>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05" y="0"/>
            <a:ext cx="12858045" cy="7232650"/>
          </a:xfrm>
          <a:prstGeom prst="rect">
            <a:avLst/>
          </a:prstGeom>
          <a:blipFill dpi="0" rotWithShape="1">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a:fillRect l="5" r="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221053" y="2343695"/>
            <a:ext cx="2988073" cy="2545260"/>
          </a:xfrm>
          <a:prstGeom prst="triangle">
            <a:avLst/>
          </a:prstGeom>
          <a:solidFill>
            <a:srgbClr val="21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10091732" y="2343696"/>
            <a:ext cx="2988073" cy="2545260"/>
          </a:xfrm>
          <a:prstGeom prst="triangle">
            <a:avLst/>
          </a:prstGeom>
          <a:solidFill>
            <a:srgbClr val="FBC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429727" y="3212396"/>
            <a:ext cx="902811" cy="523220"/>
          </a:xfrm>
          <a:prstGeom prst="rect">
            <a:avLst/>
          </a:prstGeom>
          <a:noFill/>
        </p:spPr>
        <p:txBody>
          <a:bodyPr wrap="none" rtlCol="0" anchor="ctr">
            <a:spAutoFit/>
          </a:bodyPr>
          <a:lstStyle/>
          <a:p>
            <a:r>
              <a:rPr lang="zh-CN" altLang="en-US" sz="2800" b="1" dirty="0">
                <a:solidFill>
                  <a:srgbClr val="FBBF09"/>
                </a:solidFill>
                <a:ea typeface="微软雅黑" panose="020B0503020204020204" pitchFamily="34" charset="-122"/>
              </a:rPr>
              <a:t>概述</a:t>
            </a:r>
          </a:p>
        </p:txBody>
      </p:sp>
      <p:sp>
        <p:nvSpPr>
          <p:cNvPr id="13" name="椭圆 12"/>
          <p:cNvSpPr/>
          <p:nvPr/>
        </p:nvSpPr>
        <p:spPr>
          <a:xfrm>
            <a:off x="5165726" y="3058799"/>
            <a:ext cx="1264001" cy="830415"/>
          </a:xfrm>
          <a:prstGeom prst="ellipse">
            <a:avLst/>
          </a:prstGeom>
          <a:solidFill>
            <a:srgbClr val="FBB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prstClr val="white"/>
                </a:solidFill>
                <a:latin typeface="+mn-ea"/>
                <a:cs typeface="Arial" panose="020B0604020202020204" pitchFamily="34" charset="0"/>
              </a:rPr>
              <a:t>第</a:t>
            </a:r>
            <a:r>
              <a:rPr lang="en-US" altLang="zh-CN" sz="2000" b="1" dirty="0" smtClean="0">
                <a:solidFill>
                  <a:prstClr val="white"/>
                </a:solidFill>
                <a:latin typeface="+mn-ea"/>
                <a:cs typeface="Arial" panose="020B0604020202020204" pitchFamily="34" charset="0"/>
              </a:rPr>
              <a:t>1</a:t>
            </a:r>
            <a:r>
              <a:rPr lang="zh-CN" altLang="en-US" sz="2000" b="1" dirty="0" smtClean="0">
                <a:solidFill>
                  <a:prstClr val="white"/>
                </a:solidFill>
                <a:latin typeface="+mn-ea"/>
                <a:cs typeface="Arial" panose="020B0604020202020204" pitchFamily="34" charset="0"/>
              </a:rPr>
              <a:t>章</a:t>
            </a:r>
            <a:endParaRPr lang="zh-CN" altLang="en-US" sz="2000" b="1" dirty="0">
              <a:solidFill>
                <a:prstClr val="white"/>
              </a:solidFill>
              <a:latin typeface="+mn-ea"/>
              <a:cs typeface="Arial" panose="020B0604020202020204" pitchFamily="34" charset="0"/>
            </a:endParaRPr>
          </a:p>
        </p:txBody>
      </p:sp>
    </p:spTree>
    <p:extLst>
      <p:ext uri="{BB962C8B-B14F-4D97-AF65-F5344CB8AC3E}">
        <p14:creationId xmlns:p14="http://schemas.microsoft.com/office/powerpoint/2010/main" val="383116847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692620" y="1555992"/>
            <a:ext cx="11425387" cy="5119350"/>
          </a:xfrm>
          <a:prstGeom prst="rect">
            <a:avLst/>
          </a:prstGeom>
          <a:noFill/>
        </p:spPr>
        <p:txBody>
          <a:bodyPr wrap="square" rtlCol="0">
            <a:spAutoFit/>
          </a:bodyPr>
          <a:lstStyle/>
          <a:p>
            <a:pPr>
              <a:lnSpc>
                <a:spcPts val="2800"/>
              </a:lnSpc>
            </a:pPr>
            <a:r>
              <a:rPr lang="en-US" altLang="zh-CN" sz="2000" dirty="0" smtClean="0">
                <a:latin typeface="宋体" pitchFamily="2" charset="-122"/>
              </a:rPr>
              <a:t>1.1  </a:t>
            </a:r>
            <a:r>
              <a:rPr lang="zh-CN" altLang="en-US" sz="2000" dirty="0" smtClean="0">
                <a:latin typeface="宋体" pitchFamily="2" charset="-122"/>
              </a:rPr>
              <a:t>数据</a:t>
            </a:r>
            <a:r>
              <a:rPr lang="zh-CN" altLang="en-US" sz="2000" dirty="0">
                <a:latin typeface="宋体" pitchFamily="2" charset="-122"/>
              </a:rPr>
              <a:t>科学概述</a:t>
            </a:r>
          </a:p>
          <a:p>
            <a:pPr>
              <a:lnSpc>
                <a:spcPts val="2800"/>
              </a:lnSpc>
            </a:pPr>
            <a:r>
              <a:rPr lang="zh-CN" altLang="en-US" sz="2000" dirty="0" smtClean="0">
                <a:latin typeface="宋体" pitchFamily="2" charset="-122"/>
              </a:rPr>
              <a:t>    计算机科学</a:t>
            </a:r>
            <a:r>
              <a:rPr lang="zh-CN" altLang="en-US" sz="2000" dirty="0">
                <a:latin typeface="宋体" pitchFamily="2" charset="-122"/>
              </a:rPr>
              <a:t>是算法与算法变换的科学，而数据科学包括的范围更为广泛。数据科学是</a:t>
            </a:r>
            <a:r>
              <a:rPr lang="zh-CN" altLang="en-US" sz="2000" dirty="0" smtClean="0">
                <a:latin typeface="宋体" pitchFamily="2" charset="-122"/>
              </a:rPr>
              <a:t>通过</a:t>
            </a:r>
            <a:r>
              <a:rPr lang="zh-CN" altLang="en-US" sz="2000" dirty="0">
                <a:latin typeface="宋体" pitchFamily="2" charset="-122"/>
              </a:rPr>
              <a:t>科学方法探索数据，以获得有价值的发现。数据科学的发展不仅可以推动数学、</a:t>
            </a:r>
            <a:r>
              <a:rPr lang="zh-CN" altLang="en-US" sz="2000" dirty="0" smtClean="0">
                <a:latin typeface="宋体" pitchFamily="2" charset="-122"/>
              </a:rPr>
              <a:t>计算机科学</a:t>
            </a:r>
            <a:r>
              <a:rPr lang="zh-CN" altLang="en-US" sz="2000" dirty="0">
                <a:latin typeface="宋体" pitchFamily="2" charset="-122"/>
              </a:rPr>
              <a:t>、人工智能、统计学、天体信息学、生物信息学、计算社会学等学科的发展，而且能够</a:t>
            </a:r>
            <a:r>
              <a:rPr lang="zh-CN" altLang="en-US" sz="2000" dirty="0" smtClean="0">
                <a:latin typeface="宋体" pitchFamily="2" charset="-122"/>
              </a:rPr>
              <a:t>大力</a:t>
            </a:r>
            <a:r>
              <a:rPr lang="zh-CN" altLang="en-US" sz="2000" dirty="0">
                <a:latin typeface="宋体" pitchFamily="2" charset="-122"/>
              </a:rPr>
              <a:t>助推相关产业的发展与进步</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en-US" altLang="zh-CN" sz="2000" dirty="0" smtClean="0">
                <a:latin typeface="宋体" pitchFamily="2" charset="-122"/>
              </a:rPr>
              <a:t>1.1.1  </a:t>
            </a:r>
            <a:r>
              <a:rPr lang="zh-CN" altLang="en-US" sz="2000" dirty="0" smtClean="0">
                <a:latin typeface="宋体" pitchFamily="2" charset="-122"/>
              </a:rPr>
              <a:t>数据</a:t>
            </a:r>
            <a:r>
              <a:rPr lang="zh-CN" altLang="en-US" sz="2000" dirty="0">
                <a:latin typeface="宋体" pitchFamily="2" charset="-122"/>
              </a:rPr>
              <a:t>科学的产生与发展</a:t>
            </a:r>
          </a:p>
          <a:p>
            <a:pPr>
              <a:lnSpc>
                <a:spcPts val="2800"/>
              </a:lnSpc>
            </a:pPr>
            <a:r>
              <a:rPr lang="zh-CN" altLang="en-US" sz="2000" dirty="0" smtClean="0">
                <a:latin typeface="宋体" pitchFamily="2" charset="-122"/>
              </a:rPr>
              <a:t>    数据</a:t>
            </a:r>
            <a:r>
              <a:rPr lang="zh-CN" altLang="en-US" sz="2000" dirty="0">
                <a:latin typeface="宋体" pitchFamily="2" charset="-122"/>
              </a:rPr>
              <a:t>科学出现在２０世纪６０年代。１９７４年，著名计算机科学家、图灵奖获得者彼得</a:t>
            </a:r>
            <a:r>
              <a:rPr lang="en-US" altLang="zh-CN" sz="2000" dirty="0">
                <a:latin typeface="宋体" pitchFamily="2" charset="-122"/>
              </a:rPr>
              <a:t>·</a:t>
            </a:r>
            <a:r>
              <a:rPr lang="zh-CN" altLang="en-US" sz="2000" dirty="0">
                <a:latin typeface="宋体" pitchFamily="2" charset="-122"/>
              </a:rPr>
              <a:t>诺尔</a:t>
            </a:r>
          </a:p>
          <a:p>
            <a:pPr>
              <a:lnSpc>
                <a:spcPts val="2800"/>
              </a:lnSpc>
            </a:pPr>
            <a:r>
              <a:rPr lang="zh-CN" altLang="en-US" sz="2000" dirty="0">
                <a:latin typeface="宋体" pitchFamily="2" charset="-122"/>
              </a:rPr>
              <a:t>在其出版的</a:t>
            </a:r>
            <a:r>
              <a:rPr lang="en-US" altLang="zh-CN" sz="2000" dirty="0">
                <a:latin typeface="宋体" pitchFamily="2" charset="-122"/>
              </a:rPr>
              <a:t>《</a:t>
            </a:r>
            <a:r>
              <a:rPr lang="zh-CN" altLang="en-US" sz="2000" dirty="0">
                <a:latin typeface="宋体" pitchFamily="2" charset="-122"/>
              </a:rPr>
              <a:t>计算机方法的简明调查</a:t>
            </a:r>
            <a:r>
              <a:rPr lang="en-US" altLang="zh-CN" sz="2000" dirty="0">
                <a:latin typeface="宋体" pitchFamily="2" charset="-122"/>
              </a:rPr>
              <a:t>》</a:t>
            </a:r>
            <a:r>
              <a:rPr lang="zh-CN" altLang="en-US" sz="2000" dirty="0">
                <a:latin typeface="宋体" pitchFamily="2" charset="-122"/>
              </a:rPr>
              <a:t>中将数据科学定义为“处理数据的科学”，进而</a:t>
            </a:r>
            <a:r>
              <a:rPr lang="zh-CN" altLang="en-US" sz="2000" dirty="0" smtClean="0">
                <a:latin typeface="宋体" pitchFamily="2" charset="-122"/>
              </a:rPr>
              <a:t>建立了</a:t>
            </a:r>
            <a:r>
              <a:rPr lang="zh-CN" altLang="en-US" sz="2000" dirty="0">
                <a:latin typeface="宋体" pitchFamily="2" charset="-122"/>
              </a:rPr>
              <a:t>数据与其代表事物的关系。２００１年，统计学教授威廉</a:t>
            </a:r>
            <a:r>
              <a:rPr lang="en-US" altLang="zh-CN" sz="2000" dirty="0">
                <a:latin typeface="宋体" pitchFamily="2" charset="-122"/>
              </a:rPr>
              <a:t>·</a:t>
            </a:r>
            <a:r>
              <a:rPr lang="zh-CN" altLang="en-US" sz="2000" dirty="0">
                <a:latin typeface="宋体" pitchFamily="2" charset="-122"/>
              </a:rPr>
              <a:t>克利夫兰发表了</a:t>
            </a:r>
            <a:r>
              <a:rPr lang="en-US" altLang="zh-CN" sz="2000" dirty="0">
                <a:latin typeface="宋体" pitchFamily="2" charset="-122"/>
              </a:rPr>
              <a:t>《</a:t>
            </a:r>
            <a:r>
              <a:rPr lang="zh-CN" altLang="en-US" sz="2000" dirty="0">
                <a:latin typeface="宋体" pitchFamily="2" charset="-122"/>
              </a:rPr>
              <a:t>数据科学：</a:t>
            </a:r>
            <a:r>
              <a:rPr lang="zh-CN" altLang="en-US" sz="2000" dirty="0" smtClean="0">
                <a:latin typeface="宋体" pitchFamily="2" charset="-122"/>
              </a:rPr>
              <a:t>拓展</a:t>
            </a:r>
            <a:r>
              <a:rPr lang="zh-CN" altLang="en-US" sz="2000" dirty="0">
                <a:latin typeface="宋体" pitchFamily="2" charset="-122"/>
              </a:rPr>
              <a:t>统计学的技术领域的行动计划</a:t>
            </a:r>
            <a:r>
              <a:rPr lang="en-US" altLang="zh-CN" sz="2000" dirty="0">
                <a:latin typeface="宋体" pitchFamily="2" charset="-122"/>
              </a:rPr>
              <a:t>》</a:t>
            </a:r>
            <a:r>
              <a:rPr lang="zh-CN" altLang="en-US" sz="2000" dirty="0">
                <a:latin typeface="宋体" pitchFamily="2" charset="-122"/>
              </a:rPr>
              <a:t>，首次将数据科学看作一个单独的学科，并把数据科学</a:t>
            </a:r>
            <a:r>
              <a:rPr lang="zh-CN" altLang="en-US" sz="2000" dirty="0" smtClean="0">
                <a:latin typeface="宋体" pitchFamily="2" charset="-122"/>
              </a:rPr>
              <a:t>定义</a:t>
            </a:r>
            <a:r>
              <a:rPr lang="zh-CN" altLang="en-US" sz="2000" dirty="0">
                <a:latin typeface="宋体" pitchFamily="2" charset="-122"/>
              </a:rPr>
              <a:t>为统计学的一个重要研究方向，数据科学再度受到统计学领域的关注，奠定了数据科学</a:t>
            </a:r>
            <a:r>
              <a:rPr lang="zh-CN" altLang="en-US" sz="2000" dirty="0" smtClean="0">
                <a:latin typeface="宋体" pitchFamily="2" charset="-122"/>
              </a:rPr>
              <a:t>的理论</a:t>
            </a:r>
            <a:r>
              <a:rPr lang="zh-CN" altLang="en-US" sz="2000" dirty="0">
                <a:latin typeface="宋体" pitchFamily="2" charset="-122"/>
              </a:rPr>
              <a:t>基础</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en-US" altLang="zh-CN" sz="2000" dirty="0" smtClean="0">
                <a:latin typeface="宋体" pitchFamily="2" charset="-122"/>
              </a:rPr>
              <a:t>1.1.2  </a:t>
            </a:r>
            <a:r>
              <a:rPr lang="zh-CN" altLang="en-US" sz="2000" dirty="0" smtClean="0">
                <a:latin typeface="宋体" pitchFamily="2" charset="-122"/>
              </a:rPr>
              <a:t>数据</a:t>
            </a:r>
            <a:r>
              <a:rPr lang="zh-CN" altLang="en-US" sz="2000" dirty="0">
                <a:latin typeface="宋体" pitchFamily="2" charset="-122"/>
              </a:rPr>
              <a:t>科学的定义与方法</a:t>
            </a:r>
          </a:p>
          <a:p>
            <a:pPr>
              <a:lnSpc>
                <a:spcPts val="2800"/>
              </a:lnSpc>
            </a:pPr>
            <a:r>
              <a:rPr lang="zh-CN" altLang="en-US" sz="2000" dirty="0" smtClean="0">
                <a:latin typeface="宋体" pitchFamily="2" charset="-122"/>
              </a:rPr>
              <a:t>    数据</a:t>
            </a:r>
            <a:r>
              <a:rPr lang="zh-CN" altLang="en-US" sz="2000" dirty="0">
                <a:latin typeface="宋体" pitchFamily="2" charset="-122"/>
              </a:rPr>
              <a:t>科学是多种学科知识领域的交集</a:t>
            </a:r>
            <a:r>
              <a:rPr lang="zh-CN" altLang="en-US" sz="2000" dirty="0" smtClean="0">
                <a:latin typeface="宋体" pitchFamily="2" charset="-122"/>
              </a:rPr>
              <a:t>，突显</a:t>
            </a:r>
            <a:r>
              <a:rPr lang="zh-CN" altLang="en-US" sz="2000" dirty="0">
                <a:latin typeface="宋体" pitchFamily="2" charset="-122"/>
              </a:rPr>
              <a:t>了交叉型学科的特点。数据科学家需要具备计算机科学、统计学的知识和应用领域的</a:t>
            </a:r>
            <a:r>
              <a:rPr lang="zh-CN" altLang="en-US" sz="2000" dirty="0" smtClean="0">
                <a:latin typeface="宋体" pitchFamily="2" charset="-122"/>
              </a:rPr>
              <a:t>行业</a:t>
            </a:r>
            <a:r>
              <a:rPr lang="zh-CN" altLang="en-US" sz="2000" dirty="0">
                <a:latin typeface="宋体" pitchFamily="2" charset="-122"/>
              </a:rPr>
              <a:t>经验。</a:t>
            </a:r>
            <a:endParaRPr lang="en-US" altLang="zh-CN" sz="2000" dirty="0">
              <a:solidFill>
                <a:schemeClr val="bg1">
                  <a:lumMod val="50000"/>
                </a:schemeClr>
              </a:solidFill>
              <a:latin typeface="宋体" pitchFamily="2" charset="-122"/>
            </a:endParaRPr>
          </a:p>
        </p:txBody>
      </p:sp>
      <p:sp>
        <p:nvSpPr>
          <p:cNvPr id="25" name="矩形 24"/>
          <p:cNvSpPr/>
          <p:nvPr/>
        </p:nvSpPr>
        <p:spPr>
          <a:xfrm>
            <a:off x="692620" y="159941"/>
            <a:ext cx="1511952" cy="400110"/>
          </a:xfrm>
          <a:prstGeom prst="rect">
            <a:avLst/>
          </a:prstGeom>
          <a:effectLst/>
        </p:spPr>
        <p:txBody>
          <a:bodyPr vert="horz" wrap="none">
            <a:spAutoFit/>
          </a:bodyPr>
          <a:lstStyle/>
          <a:p>
            <a:r>
              <a:rPr lang="zh-CN" altLang="en-US" sz="2000" dirty="0">
                <a:solidFill>
                  <a:srgbClr val="212E3C"/>
                </a:solidFill>
                <a:latin typeface="+mn-ea"/>
                <a:ea typeface="+mn-ea"/>
              </a:rPr>
              <a:t>第</a:t>
            </a:r>
            <a:r>
              <a:rPr lang="en-US" altLang="zh-CN" sz="2000" dirty="0" smtClean="0">
                <a:solidFill>
                  <a:srgbClr val="212E3C"/>
                </a:solidFill>
                <a:latin typeface="+mn-ea"/>
                <a:ea typeface="+mn-ea"/>
              </a:rPr>
              <a:t>1</a:t>
            </a:r>
            <a:r>
              <a:rPr lang="zh-CN" altLang="en-US" sz="2000" dirty="0" smtClean="0">
                <a:solidFill>
                  <a:srgbClr val="212E3C"/>
                </a:solidFill>
                <a:latin typeface="+mn-ea"/>
                <a:ea typeface="+mn-ea"/>
              </a:rPr>
              <a:t>章</a:t>
            </a:r>
            <a:r>
              <a:rPr lang="en-US" altLang="zh-CN" sz="2000" dirty="0" smtClean="0">
                <a:solidFill>
                  <a:srgbClr val="212E3C"/>
                </a:solidFill>
                <a:latin typeface="+mn-ea"/>
                <a:ea typeface="+mn-ea"/>
              </a:rPr>
              <a:t>  </a:t>
            </a:r>
            <a:r>
              <a:rPr lang="zh-CN" altLang="en-US" sz="2000" dirty="0">
                <a:solidFill>
                  <a:srgbClr val="212E3C"/>
                </a:solidFill>
                <a:latin typeface="+mn-ea"/>
                <a:ea typeface="+mn-ea"/>
              </a:rPr>
              <a:t>概述</a:t>
            </a:r>
          </a:p>
        </p:txBody>
      </p:sp>
    </p:spTree>
    <p:extLst>
      <p:ext uri="{BB962C8B-B14F-4D97-AF65-F5344CB8AC3E}">
        <p14:creationId xmlns:p14="http://schemas.microsoft.com/office/powerpoint/2010/main" val="1531018019"/>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right)">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692620" y="1555992"/>
            <a:ext cx="11425387" cy="4401205"/>
          </a:xfrm>
          <a:prstGeom prst="rect">
            <a:avLst/>
          </a:prstGeom>
          <a:noFill/>
        </p:spPr>
        <p:txBody>
          <a:bodyPr wrap="square" rtlCol="0">
            <a:spAutoFit/>
          </a:bodyPr>
          <a:lstStyle/>
          <a:p>
            <a:pPr>
              <a:lnSpc>
                <a:spcPts val="2800"/>
              </a:lnSpc>
            </a:pPr>
            <a:r>
              <a:rPr lang="zh-CN" altLang="en-US" sz="2000" dirty="0" smtClean="0">
                <a:latin typeface="宋体" pitchFamily="2" charset="-122"/>
              </a:rPr>
              <a:t>    我们</a:t>
            </a:r>
            <a:r>
              <a:rPr lang="zh-CN" altLang="en-US" sz="2000" dirty="0">
                <a:latin typeface="宋体" pitchFamily="2" charset="-122"/>
              </a:rPr>
              <a:t>可将数据科学进一步细化为１２个主要领域</a:t>
            </a:r>
            <a:r>
              <a:rPr lang="zh-CN" altLang="en-US" sz="2000" dirty="0" smtClean="0">
                <a:latin typeface="宋体" pitchFamily="2" charset="-122"/>
              </a:rPr>
              <a:t>，其</a:t>
            </a:r>
            <a:r>
              <a:rPr lang="zh-CN" altLang="en-US" sz="2000" dirty="0">
                <a:latin typeface="宋体" pitchFamily="2" charset="-122"/>
              </a:rPr>
              <a:t>主要包括统计学</a:t>
            </a:r>
            <a:r>
              <a:rPr lang="zh-CN" altLang="en-US" sz="2000" dirty="0" smtClean="0">
                <a:latin typeface="宋体" pitchFamily="2" charset="-122"/>
              </a:rPr>
              <a:t>、算法</a:t>
            </a:r>
            <a:r>
              <a:rPr lang="zh-CN" altLang="en-US" sz="2000" dirty="0">
                <a:latin typeface="宋体" pitchFamily="2" charset="-122"/>
              </a:rPr>
              <a:t>、数据挖掘、机器学习、过程挖掘、预分析、数据库、分布式系统、可视化与可视</a:t>
            </a:r>
            <a:r>
              <a:rPr lang="zh-CN" altLang="en-US" sz="2000" dirty="0" smtClean="0">
                <a:latin typeface="宋体" pitchFamily="2" charset="-122"/>
              </a:rPr>
              <a:t>分析</a:t>
            </a:r>
            <a:r>
              <a:rPr lang="zh-CN" altLang="en-US" sz="2000" dirty="0">
                <a:latin typeface="宋体" pitchFamily="2" charset="-122"/>
              </a:rPr>
              <a:t>、商务模式与市场学、行为与社会科学、隐私安全与法律等。</a:t>
            </a:r>
          </a:p>
          <a:p>
            <a:pPr>
              <a:lnSpc>
                <a:spcPts val="2800"/>
              </a:lnSpc>
            </a:pPr>
            <a:r>
              <a:rPr lang="zh-CN" altLang="en-US" sz="2000" dirty="0" smtClean="0">
                <a:latin typeface="宋体" pitchFamily="2" charset="-122"/>
              </a:rPr>
              <a:t>    教材中简要</a:t>
            </a:r>
            <a:r>
              <a:rPr lang="zh-CN" altLang="en-US" sz="2000" dirty="0">
                <a:latin typeface="宋体" pitchFamily="2" charset="-122"/>
              </a:rPr>
              <a:t>介绍Ｃｙｂｅｒ空间、数据爆炸、数据科学的定义和利用科学的方法研究数据等内容</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en-US" altLang="zh-CN" sz="2000" dirty="0" smtClean="0">
                <a:latin typeface="宋体" pitchFamily="2" charset="-122"/>
              </a:rPr>
              <a:t>    1.</a:t>
            </a:r>
            <a:r>
              <a:rPr lang="zh-CN" altLang="en-US" sz="2000" dirty="0" smtClean="0">
                <a:latin typeface="宋体" pitchFamily="2" charset="-122"/>
              </a:rPr>
              <a:t>Ｃｙｂｅｒ空间</a:t>
            </a:r>
            <a:endParaRPr lang="en-US" altLang="zh-CN" sz="2000" dirty="0" smtClean="0">
              <a:latin typeface="宋体" pitchFamily="2" charset="-122"/>
            </a:endParaRPr>
          </a:p>
          <a:p>
            <a:pPr>
              <a:lnSpc>
                <a:spcPts val="2800"/>
              </a:lnSpc>
            </a:pPr>
            <a:r>
              <a:rPr lang="en-US" altLang="zh-CN" sz="2000" dirty="0" smtClean="0">
                <a:latin typeface="宋体" pitchFamily="2" charset="-122"/>
              </a:rPr>
              <a:t>    2.</a:t>
            </a:r>
            <a:r>
              <a:rPr lang="zh-CN" altLang="en-US" sz="2000" dirty="0" smtClean="0">
                <a:latin typeface="宋体" pitchFamily="2" charset="-122"/>
              </a:rPr>
              <a:t>数据爆炸</a:t>
            </a:r>
            <a:endParaRPr lang="en-US" altLang="zh-CN" sz="2000" dirty="0">
              <a:latin typeface="宋体" pitchFamily="2" charset="-122"/>
            </a:endParaRPr>
          </a:p>
          <a:p>
            <a:pPr>
              <a:lnSpc>
                <a:spcPts val="2800"/>
              </a:lnSpc>
            </a:pPr>
            <a:r>
              <a:rPr lang="en-US" altLang="zh-CN" sz="2000" dirty="0" smtClean="0">
                <a:latin typeface="宋体" pitchFamily="2" charset="-122"/>
              </a:rPr>
              <a:t>    3.</a:t>
            </a:r>
            <a:r>
              <a:rPr lang="zh-CN" altLang="en-US" sz="2000" dirty="0" smtClean="0">
                <a:latin typeface="宋体" pitchFamily="2" charset="-122"/>
              </a:rPr>
              <a:t>数据</a:t>
            </a:r>
            <a:r>
              <a:rPr lang="zh-CN" altLang="en-US" sz="2000" dirty="0">
                <a:latin typeface="宋体" pitchFamily="2" charset="-122"/>
              </a:rPr>
              <a:t>科学的</a:t>
            </a:r>
            <a:r>
              <a:rPr lang="zh-CN" altLang="en-US" sz="2000" dirty="0" smtClean="0">
                <a:latin typeface="宋体" pitchFamily="2" charset="-122"/>
              </a:rPr>
              <a:t>定义</a:t>
            </a:r>
            <a:endParaRPr lang="en-US" altLang="zh-CN" sz="2000" dirty="0" smtClean="0">
              <a:latin typeface="宋体" pitchFamily="2" charset="-122"/>
            </a:endParaRPr>
          </a:p>
          <a:p>
            <a:pPr>
              <a:lnSpc>
                <a:spcPts val="2800"/>
              </a:lnSpc>
            </a:pPr>
            <a:r>
              <a:rPr lang="en-US" altLang="zh-CN" sz="2000" dirty="0" smtClean="0">
                <a:latin typeface="宋体" pitchFamily="2" charset="-122"/>
              </a:rPr>
              <a:t>    4.</a:t>
            </a:r>
            <a:r>
              <a:rPr lang="zh-CN" altLang="en-US" sz="2000" dirty="0" smtClean="0">
                <a:latin typeface="宋体" pitchFamily="2" charset="-122"/>
              </a:rPr>
              <a:t>利用</a:t>
            </a:r>
            <a:r>
              <a:rPr lang="zh-CN" altLang="en-US" sz="2000" dirty="0">
                <a:latin typeface="宋体" pitchFamily="2" charset="-122"/>
              </a:rPr>
              <a:t>科学的方法研究</a:t>
            </a:r>
            <a:r>
              <a:rPr lang="zh-CN" altLang="en-US" sz="2000" dirty="0" smtClean="0">
                <a:latin typeface="宋体" pitchFamily="2" charset="-122"/>
              </a:rPr>
              <a:t>数据</a:t>
            </a:r>
            <a:endParaRPr lang="en-US" altLang="zh-CN" sz="2000" dirty="0" smtClean="0">
              <a:latin typeface="宋体" pitchFamily="2" charset="-122"/>
            </a:endParaRPr>
          </a:p>
          <a:p>
            <a:pPr>
              <a:lnSpc>
                <a:spcPts val="2800"/>
              </a:lnSpc>
            </a:pPr>
            <a:r>
              <a:rPr lang="en-US" altLang="zh-CN" sz="2000" dirty="0" smtClean="0">
                <a:latin typeface="宋体" pitchFamily="2" charset="-122"/>
              </a:rPr>
              <a:t>1.1.3  </a:t>
            </a:r>
            <a:r>
              <a:rPr lang="zh-CN" altLang="en-US" sz="2000" dirty="0" smtClean="0">
                <a:latin typeface="宋体" pitchFamily="2" charset="-122"/>
              </a:rPr>
              <a:t>数据</a:t>
            </a:r>
            <a:r>
              <a:rPr lang="zh-CN" altLang="en-US" sz="2000" dirty="0">
                <a:latin typeface="宋体" pitchFamily="2" charset="-122"/>
              </a:rPr>
              <a:t>科学的知识体系</a:t>
            </a:r>
          </a:p>
          <a:p>
            <a:pPr>
              <a:lnSpc>
                <a:spcPts val="2800"/>
              </a:lnSpc>
            </a:pPr>
            <a:r>
              <a:rPr lang="zh-CN" altLang="en-US" sz="2000" dirty="0" smtClean="0">
                <a:latin typeface="宋体" pitchFamily="2" charset="-122"/>
              </a:rPr>
              <a:t>    基于</a:t>
            </a:r>
            <a:r>
              <a:rPr lang="zh-CN" altLang="en-US" sz="2000" dirty="0">
                <a:latin typeface="宋体" pitchFamily="2" charset="-122"/>
              </a:rPr>
              <a:t>知识体系方面的考虑，数据科学主要以统计学、机器学习、数据可视化以及（</a:t>
            </a:r>
            <a:r>
              <a:rPr lang="zh-CN" altLang="en-US" sz="2000" dirty="0" smtClean="0">
                <a:latin typeface="宋体" pitchFamily="2" charset="-122"/>
              </a:rPr>
              <a:t>某一</a:t>
            </a:r>
            <a:r>
              <a:rPr lang="zh-CN" altLang="en-US" sz="2000" dirty="0">
                <a:latin typeface="宋体" pitchFamily="2" charset="-122"/>
              </a:rPr>
              <a:t>）领域实务知识与经验为理论基础，其主要研究内容包括基础理论、数据加工、数据</a:t>
            </a:r>
            <a:r>
              <a:rPr lang="zh-CN" altLang="en-US" sz="2000" dirty="0" smtClean="0">
                <a:latin typeface="宋体" pitchFamily="2" charset="-122"/>
              </a:rPr>
              <a:t>计算</a:t>
            </a:r>
            <a:r>
              <a:rPr lang="zh-CN" altLang="en-US" sz="2000" dirty="0">
                <a:latin typeface="宋体" pitchFamily="2" charset="-122"/>
              </a:rPr>
              <a:t>、数据管理、数据分析和数据产品开发</a:t>
            </a:r>
            <a:r>
              <a:rPr lang="zh-CN" altLang="en-US" sz="2000" dirty="0" smtClean="0">
                <a:latin typeface="宋体" pitchFamily="2" charset="-122"/>
              </a:rPr>
              <a:t>等。</a:t>
            </a:r>
            <a:endParaRPr lang="en-US" altLang="zh-CN" sz="2000" dirty="0" smtClean="0">
              <a:latin typeface="宋体" pitchFamily="2" charset="-122"/>
            </a:endParaRPr>
          </a:p>
        </p:txBody>
      </p:sp>
      <p:sp>
        <p:nvSpPr>
          <p:cNvPr id="25" name="矩形 24"/>
          <p:cNvSpPr/>
          <p:nvPr/>
        </p:nvSpPr>
        <p:spPr>
          <a:xfrm>
            <a:off x="692620" y="159941"/>
            <a:ext cx="1511952" cy="400110"/>
          </a:xfrm>
          <a:prstGeom prst="rect">
            <a:avLst/>
          </a:prstGeom>
          <a:effectLst/>
        </p:spPr>
        <p:txBody>
          <a:bodyPr vert="horz" wrap="none">
            <a:spAutoFit/>
          </a:bodyPr>
          <a:lstStyle/>
          <a:p>
            <a:r>
              <a:rPr lang="zh-CN" altLang="en-US" sz="2000" dirty="0">
                <a:solidFill>
                  <a:srgbClr val="212E3C"/>
                </a:solidFill>
                <a:latin typeface="+mn-ea"/>
                <a:ea typeface="+mn-ea"/>
              </a:rPr>
              <a:t>第</a:t>
            </a:r>
            <a:r>
              <a:rPr lang="en-US" altLang="zh-CN" sz="2000" dirty="0" smtClean="0">
                <a:solidFill>
                  <a:srgbClr val="212E3C"/>
                </a:solidFill>
                <a:latin typeface="+mn-ea"/>
                <a:ea typeface="+mn-ea"/>
              </a:rPr>
              <a:t>1</a:t>
            </a:r>
            <a:r>
              <a:rPr lang="zh-CN" altLang="en-US" sz="2000" dirty="0" smtClean="0">
                <a:solidFill>
                  <a:srgbClr val="212E3C"/>
                </a:solidFill>
                <a:latin typeface="+mn-ea"/>
                <a:ea typeface="+mn-ea"/>
              </a:rPr>
              <a:t>章</a:t>
            </a:r>
            <a:r>
              <a:rPr lang="en-US" altLang="zh-CN" sz="2000" dirty="0" smtClean="0">
                <a:solidFill>
                  <a:srgbClr val="212E3C"/>
                </a:solidFill>
                <a:latin typeface="+mn-ea"/>
                <a:ea typeface="+mn-ea"/>
              </a:rPr>
              <a:t>  </a:t>
            </a:r>
            <a:r>
              <a:rPr lang="zh-CN" altLang="en-US" sz="2000" dirty="0">
                <a:solidFill>
                  <a:srgbClr val="212E3C"/>
                </a:solidFill>
                <a:latin typeface="+mn-ea"/>
                <a:ea typeface="+mn-ea"/>
              </a:rPr>
              <a:t>概述</a:t>
            </a:r>
          </a:p>
        </p:txBody>
      </p:sp>
    </p:spTree>
    <p:extLst>
      <p:ext uri="{BB962C8B-B14F-4D97-AF65-F5344CB8AC3E}">
        <p14:creationId xmlns:p14="http://schemas.microsoft.com/office/powerpoint/2010/main" val="1965265109"/>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right)">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692619" y="1240061"/>
            <a:ext cx="11425387" cy="5478423"/>
          </a:xfrm>
          <a:prstGeom prst="rect">
            <a:avLst/>
          </a:prstGeom>
          <a:noFill/>
        </p:spPr>
        <p:txBody>
          <a:bodyPr wrap="square" rtlCol="0">
            <a:spAutoFit/>
          </a:bodyPr>
          <a:lstStyle/>
          <a:p>
            <a:pPr>
              <a:lnSpc>
                <a:spcPts val="2800"/>
              </a:lnSpc>
            </a:pPr>
            <a:r>
              <a:rPr lang="en-US" altLang="zh-CN" sz="2000" dirty="0" smtClean="0">
                <a:latin typeface="宋体" pitchFamily="2" charset="-122"/>
              </a:rPr>
              <a:t>1.2  </a:t>
            </a:r>
            <a:r>
              <a:rPr lang="zh-CN" altLang="en-US" sz="2000" dirty="0" smtClean="0">
                <a:latin typeface="宋体" pitchFamily="2" charset="-122"/>
              </a:rPr>
              <a:t>大</a:t>
            </a:r>
            <a:r>
              <a:rPr lang="zh-CN" altLang="en-US" sz="2000" dirty="0">
                <a:latin typeface="宋体" pitchFamily="2" charset="-122"/>
              </a:rPr>
              <a:t>数据的生态环境与</a:t>
            </a:r>
            <a:r>
              <a:rPr lang="zh-CN" altLang="en-US" sz="2000" dirty="0" smtClean="0">
                <a:latin typeface="宋体" pitchFamily="2" charset="-122"/>
              </a:rPr>
              <a:t>概念</a:t>
            </a:r>
            <a:endParaRPr lang="en-US" altLang="zh-CN" sz="2000" dirty="0" smtClean="0">
              <a:latin typeface="宋体" pitchFamily="2" charset="-122"/>
            </a:endParaRPr>
          </a:p>
          <a:p>
            <a:pPr>
              <a:lnSpc>
                <a:spcPts val="2800"/>
              </a:lnSpc>
            </a:pPr>
            <a:r>
              <a:rPr lang="en-US" altLang="zh-CN" sz="2000" dirty="0" smtClean="0">
                <a:latin typeface="宋体" pitchFamily="2" charset="-122"/>
              </a:rPr>
              <a:t>1.2.1  </a:t>
            </a:r>
            <a:r>
              <a:rPr lang="zh-CN" altLang="en-US" sz="2000" dirty="0" smtClean="0">
                <a:latin typeface="宋体" pitchFamily="2" charset="-122"/>
              </a:rPr>
              <a:t>大</a:t>
            </a:r>
            <a:r>
              <a:rPr lang="zh-CN" altLang="en-US" sz="2000" dirty="0">
                <a:latin typeface="宋体" pitchFamily="2" charset="-122"/>
              </a:rPr>
              <a:t>数据的生态环境</a:t>
            </a:r>
          </a:p>
          <a:p>
            <a:pPr>
              <a:lnSpc>
                <a:spcPts val="2800"/>
              </a:lnSpc>
            </a:pPr>
            <a:r>
              <a:rPr lang="en-US" altLang="zh-CN" sz="2000" dirty="0" smtClean="0">
                <a:latin typeface="宋体" pitchFamily="2" charset="-122"/>
              </a:rPr>
              <a:t>    1.</a:t>
            </a:r>
            <a:r>
              <a:rPr lang="zh-CN" altLang="en-US" sz="2000" dirty="0" smtClean="0">
                <a:latin typeface="宋体" pitchFamily="2" charset="-122"/>
              </a:rPr>
              <a:t>互联网</a:t>
            </a:r>
            <a:r>
              <a:rPr lang="zh-CN" altLang="en-US" sz="2000" dirty="0">
                <a:latin typeface="宋体" pitchFamily="2" charset="-122"/>
              </a:rPr>
              <a:t>世界</a:t>
            </a:r>
          </a:p>
          <a:p>
            <a:pPr>
              <a:lnSpc>
                <a:spcPts val="2800"/>
              </a:lnSpc>
            </a:pPr>
            <a:r>
              <a:rPr lang="zh-CN" altLang="en-US" sz="2000" dirty="0" smtClean="0">
                <a:latin typeface="宋体" pitchFamily="2" charset="-122"/>
              </a:rPr>
              <a:t>    目前</a:t>
            </a:r>
            <a:r>
              <a:rPr lang="zh-CN" altLang="en-US" sz="2000" dirty="0">
                <a:latin typeface="宋体" pitchFamily="2" charset="-122"/>
              </a:rPr>
              <a:t>世界上９０％的数据是在互联网出现之后迅速产生的。来自互联网的网络大数据</a:t>
            </a:r>
            <a:r>
              <a:rPr lang="zh-CN" altLang="en-US" sz="2000" dirty="0" smtClean="0">
                <a:latin typeface="宋体" pitchFamily="2" charset="-122"/>
              </a:rPr>
              <a:t>是指</a:t>
            </a:r>
            <a:r>
              <a:rPr lang="zh-CN" altLang="en-US" sz="2000" dirty="0">
                <a:latin typeface="宋体" pitchFamily="2" charset="-122"/>
              </a:rPr>
              <a:t>“人、机、物”三元世界在网络空间中交互、融合所产生并在互联网上可获得的大数据</a:t>
            </a:r>
            <a:r>
              <a:rPr lang="zh-CN" altLang="en-US" sz="2000" dirty="0" smtClean="0">
                <a:latin typeface="宋体" pitchFamily="2" charset="-122"/>
              </a:rPr>
              <a:t>，网络</a:t>
            </a:r>
            <a:r>
              <a:rPr lang="zh-CN" altLang="en-US" sz="2000" dirty="0">
                <a:latin typeface="宋体" pitchFamily="2" charset="-122"/>
              </a:rPr>
              <a:t>大数据的规模和复杂度的增长超出了硬件能力增长的摩尔定律</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zh-CN" altLang="en-US" sz="2000" dirty="0" smtClean="0">
                <a:latin typeface="宋体" pitchFamily="2" charset="-122"/>
              </a:rPr>
              <a:t>    （</a:t>
            </a:r>
            <a:r>
              <a:rPr lang="zh-CN" altLang="en-US" sz="2000" dirty="0">
                <a:latin typeface="宋体" pitchFamily="2" charset="-122"/>
              </a:rPr>
              <a:t>１）视频图像</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zh-CN" altLang="en-US" sz="2000" dirty="0" smtClean="0">
                <a:latin typeface="宋体" pitchFamily="2" charset="-122"/>
              </a:rPr>
              <a:t>    （</a:t>
            </a:r>
            <a:r>
              <a:rPr lang="zh-CN" altLang="en-US" sz="2000" dirty="0">
                <a:latin typeface="宋体" pitchFamily="2" charset="-122"/>
              </a:rPr>
              <a:t>２）图片与照片</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zh-CN" altLang="en-US" sz="2000" dirty="0" smtClean="0">
                <a:latin typeface="宋体" pitchFamily="2" charset="-122"/>
              </a:rPr>
              <a:t>    （</a:t>
            </a:r>
            <a:r>
              <a:rPr lang="zh-CN" altLang="en-US" sz="2000" dirty="0">
                <a:latin typeface="宋体" pitchFamily="2" charset="-122"/>
              </a:rPr>
              <a:t>３）音频</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zh-CN" altLang="en-US" sz="2000" dirty="0" smtClean="0">
                <a:latin typeface="宋体" pitchFamily="2" charset="-122"/>
              </a:rPr>
              <a:t>    （</a:t>
            </a:r>
            <a:r>
              <a:rPr lang="zh-CN" altLang="en-US" sz="2000" dirty="0">
                <a:latin typeface="宋体" pitchFamily="2" charset="-122"/>
              </a:rPr>
              <a:t>４）日志</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zh-CN" altLang="en-US" sz="2000" dirty="0" smtClean="0">
                <a:latin typeface="宋体" pitchFamily="2" charset="-122"/>
              </a:rPr>
              <a:t>    （</a:t>
            </a:r>
            <a:r>
              <a:rPr lang="zh-CN" altLang="en-US" sz="2000" dirty="0">
                <a:latin typeface="宋体" pitchFamily="2" charset="-122"/>
              </a:rPr>
              <a:t>５）网页</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en-US" altLang="zh-CN" sz="2000" dirty="0" smtClean="0">
                <a:latin typeface="宋体" pitchFamily="2" charset="-122"/>
              </a:rPr>
              <a:t>    2.</a:t>
            </a:r>
            <a:r>
              <a:rPr lang="zh-CN" altLang="en-US" sz="2000" dirty="0" smtClean="0">
                <a:latin typeface="宋体" pitchFamily="2" charset="-122"/>
              </a:rPr>
              <a:t>物理</a:t>
            </a:r>
            <a:r>
              <a:rPr lang="zh-CN" altLang="en-US" sz="2000" dirty="0">
                <a:latin typeface="宋体" pitchFamily="2" charset="-122"/>
              </a:rPr>
              <a:t>世界</a:t>
            </a:r>
          </a:p>
          <a:p>
            <a:pPr>
              <a:lnSpc>
                <a:spcPts val="2800"/>
              </a:lnSpc>
            </a:pPr>
            <a:r>
              <a:rPr lang="zh-CN" altLang="en-US" sz="2000" dirty="0">
                <a:latin typeface="宋体" pitchFamily="2" charset="-122"/>
              </a:rPr>
              <a:t> </a:t>
            </a:r>
            <a:r>
              <a:rPr lang="zh-CN" altLang="en-US" sz="2000" dirty="0" smtClean="0">
                <a:latin typeface="宋体" pitchFamily="2" charset="-122"/>
              </a:rPr>
              <a:t>   来自</a:t>
            </a:r>
            <a:r>
              <a:rPr lang="zh-CN" altLang="en-US" sz="2000" dirty="0">
                <a:latin typeface="宋体" pitchFamily="2" charset="-122"/>
              </a:rPr>
              <a:t>物理世界的大数据又称为科学大数据，科学大数据主要是指来自大型国际实验</a:t>
            </a:r>
            <a:r>
              <a:rPr lang="zh-CN" altLang="en-US" sz="2000" dirty="0" smtClean="0">
                <a:latin typeface="宋体" pitchFamily="2" charset="-122"/>
              </a:rPr>
              <a:t>，或是</a:t>
            </a:r>
            <a:r>
              <a:rPr lang="zh-CN" altLang="en-US" sz="2000" dirty="0">
                <a:latin typeface="宋体" pitchFamily="2" charset="-122"/>
              </a:rPr>
              <a:t>跨实验室、单一实验室或个人观察实验所得到的科学实验数据或传感数据。由于科学</a:t>
            </a:r>
            <a:r>
              <a:rPr lang="zh-CN" altLang="en-US" sz="2000" dirty="0" smtClean="0">
                <a:latin typeface="宋体" pitchFamily="2" charset="-122"/>
              </a:rPr>
              <a:t>实验是</a:t>
            </a:r>
            <a:r>
              <a:rPr lang="zh-CN" altLang="en-US" sz="2000" dirty="0">
                <a:latin typeface="宋体" pitchFamily="2" charset="-122"/>
              </a:rPr>
              <a:t>科技人员设计的，数据采集和数据处理也是事先设计的，所以不管是检索还是模式识别</a:t>
            </a:r>
            <a:r>
              <a:rPr lang="zh-CN" altLang="en-US" sz="2000" dirty="0" smtClean="0">
                <a:latin typeface="宋体" pitchFamily="2" charset="-122"/>
              </a:rPr>
              <a:t>，其</a:t>
            </a:r>
            <a:r>
              <a:rPr lang="zh-CN" altLang="en-US" sz="2000" dirty="0">
                <a:latin typeface="宋体" pitchFamily="2" charset="-122"/>
              </a:rPr>
              <a:t>都有科学规律可循。</a:t>
            </a:r>
            <a:endParaRPr lang="en-US" altLang="zh-CN" sz="2000" dirty="0" smtClean="0">
              <a:latin typeface="宋体" pitchFamily="2" charset="-122"/>
            </a:endParaRPr>
          </a:p>
        </p:txBody>
      </p:sp>
      <p:sp>
        <p:nvSpPr>
          <p:cNvPr id="25" name="矩形 24"/>
          <p:cNvSpPr/>
          <p:nvPr/>
        </p:nvSpPr>
        <p:spPr>
          <a:xfrm>
            <a:off x="692620" y="159941"/>
            <a:ext cx="1511952" cy="400110"/>
          </a:xfrm>
          <a:prstGeom prst="rect">
            <a:avLst/>
          </a:prstGeom>
          <a:effectLst/>
        </p:spPr>
        <p:txBody>
          <a:bodyPr vert="horz" wrap="none">
            <a:spAutoFit/>
          </a:bodyPr>
          <a:lstStyle/>
          <a:p>
            <a:r>
              <a:rPr lang="zh-CN" altLang="en-US" sz="2000" dirty="0">
                <a:solidFill>
                  <a:srgbClr val="212E3C"/>
                </a:solidFill>
                <a:latin typeface="+mn-ea"/>
                <a:ea typeface="+mn-ea"/>
              </a:rPr>
              <a:t>第</a:t>
            </a:r>
            <a:r>
              <a:rPr lang="en-US" altLang="zh-CN" sz="2000" dirty="0" smtClean="0">
                <a:solidFill>
                  <a:srgbClr val="212E3C"/>
                </a:solidFill>
                <a:latin typeface="+mn-ea"/>
                <a:ea typeface="+mn-ea"/>
              </a:rPr>
              <a:t>1</a:t>
            </a:r>
            <a:r>
              <a:rPr lang="zh-CN" altLang="en-US" sz="2000" dirty="0" smtClean="0">
                <a:solidFill>
                  <a:srgbClr val="212E3C"/>
                </a:solidFill>
                <a:latin typeface="+mn-ea"/>
                <a:ea typeface="+mn-ea"/>
              </a:rPr>
              <a:t>章</a:t>
            </a:r>
            <a:r>
              <a:rPr lang="en-US" altLang="zh-CN" sz="2000" dirty="0" smtClean="0">
                <a:solidFill>
                  <a:srgbClr val="212E3C"/>
                </a:solidFill>
                <a:latin typeface="+mn-ea"/>
                <a:ea typeface="+mn-ea"/>
              </a:rPr>
              <a:t>  </a:t>
            </a:r>
            <a:r>
              <a:rPr lang="zh-CN" altLang="en-US" sz="2000" dirty="0">
                <a:solidFill>
                  <a:srgbClr val="212E3C"/>
                </a:solidFill>
                <a:latin typeface="+mn-ea"/>
                <a:ea typeface="+mn-ea"/>
              </a:rPr>
              <a:t>概述</a:t>
            </a:r>
          </a:p>
        </p:txBody>
      </p:sp>
    </p:spTree>
    <p:extLst>
      <p:ext uri="{BB962C8B-B14F-4D97-AF65-F5344CB8AC3E}">
        <p14:creationId xmlns:p14="http://schemas.microsoft.com/office/powerpoint/2010/main" val="3906797923"/>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right)">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692620" y="1555992"/>
            <a:ext cx="11425387" cy="5119350"/>
          </a:xfrm>
          <a:prstGeom prst="rect">
            <a:avLst/>
          </a:prstGeom>
          <a:noFill/>
        </p:spPr>
        <p:txBody>
          <a:bodyPr wrap="square" rtlCol="0">
            <a:spAutoFit/>
          </a:bodyPr>
          <a:lstStyle/>
          <a:p>
            <a:pPr>
              <a:lnSpc>
                <a:spcPts val="2800"/>
              </a:lnSpc>
            </a:pPr>
            <a:r>
              <a:rPr lang="en-US" altLang="zh-CN" sz="2000" dirty="0" smtClean="0">
                <a:latin typeface="宋体" pitchFamily="2" charset="-122"/>
              </a:rPr>
              <a:t>1.2.2  </a:t>
            </a:r>
            <a:r>
              <a:rPr lang="zh-CN" altLang="en-US" sz="2000" dirty="0" smtClean="0">
                <a:latin typeface="宋体" pitchFamily="2" charset="-122"/>
              </a:rPr>
              <a:t>大</a:t>
            </a:r>
            <a:r>
              <a:rPr lang="zh-CN" altLang="en-US" sz="2000" dirty="0">
                <a:latin typeface="宋体" pitchFamily="2" charset="-122"/>
              </a:rPr>
              <a:t>数据的概念</a:t>
            </a:r>
          </a:p>
          <a:p>
            <a:pPr>
              <a:lnSpc>
                <a:spcPts val="2800"/>
              </a:lnSpc>
            </a:pPr>
            <a:r>
              <a:rPr lang="zh-CN" altLang="en-US" sz="2000" dirty="0" smtClean="0">
                <a:latin typeface="宋体" pitchFamily="2" charset="-122"/>
              </a:rPr>
              <a:t>    我们</a:t>
            </a:r>
            <a:r>
              <a:rPr lang="zh-CN" altLang="en-US" sz="2000" dirty="0">
                <a:latin typeface="宋体" pitchFamily="2" charset="-122"/>
              </a:rPr>
              <a:t>可将大数据的特性归纳为５个“Ｖ” 特性：Ｖｏｌｕｍｅ（数据量），Ｖａｒｉｅｔｙ（多样性</a:t>
            </a:r>
            <a:r>
              <a:rPr lang="zh-CN" altLang="en-US" sz="2000" dirty="0" smtClean="0">
                <a:latin typeface="宋体" pitchFamily="2" charset="-122"/>
              </a:rPr>
              <a:t>），Ｖａｌｕｅ</a:t>
            </a:r>
            <a:r>
              <a:rPr lang="zh-CN" altLang="en-US" sz="2000" dirty="0">
                <a:latin typeface="宋体" pitchFamily="2" charset="-122"/>
              </a:rPr>
              <a:t>（价值），Ｖｅｌｏｃｉｔｙ（速度），Ｖｒａｉｓｅｍｂｌａｎｃｅ（真实性</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en-US" altLang="zh-CN" sz="2000" dirty="0" smtClean="0">
                <a:latin typeface="宋体" pitchFamily="2" charset="-122"/>
              </a:rPr>
              <a:t>1.3  </a:t>
            </a:r>
            <a:r>
              <a:rPr lang="zh-CN" altLang="en-US" sz="2000" dirty="0" smtClean="0">
                <a:latin typeface="宋体" pitchFamily="2" charset="-122"/>
              </a:rPr>
              <a:t>大</a:t>
            </a:r>
            <a:r>
              <a:rPr lang="zh-CN" altLang="en-US" sz="2000" dirty="0">
                <a:latin typeface="宋体" pitchFamily="2" charset="-122"/>
              </a:rPr>
              <a:t>数据处理周期</a:t>
            </a:r>
          </a:p>
          <a:p>
            <a:pPr>
              <a:lnSpc>
                <a:spcPts val="2800"/>
              </a:lnSpc>
            </a:pPr>
            <a:r>
              <a:rPr lang="zh-CN" altLang="en-US" sz="2000" dirty="0">
                <a:latin typeface="宋体" pitchFamily="2" charset="-122"/>
              </a:rPr>
              <a:t>大数据处理周期是指从数据采集、清洗、集成、挖掘和分析到获得有价值信息的</a:t>
            </a:r>
            <a:r>
              <a:rPr lang="zh-CN" altLang="en-US" sz="2000" dirty="0" smtClean="0">
                <a:latin typeface="宋体" pitchFamily="2" charset="-122"/>
              </a:rPr>
              <a:t>全过程</a:t>
            </a:r>
            <a:r>
              <a:rPr lang="zh-CN" altLang="en-US" sz="2000" dirty="0">
                <a:latin typeface="宋体" pitchFamily="2" charset="-122"/>
              </a:rPr>
              <a:t>。</a:t>
            </a:r>
          </a:p>
          <a:p>
            <a:pPr>
              <a:lnSpc>
                <a:spcPts val="2800"/>
              </a:lnSpc>
            </a:pPr>
            <a:r>
              <a:rPr lang="en-US" altLang="zh-CN" sz="2000" dirty="0" smtClean="0">
                <a:latin typeface="宋体" pitchFamily="2" charset="-122"/>
              </a:rPr>
              <a:t>1.3.1  </a:t>
            </a:r>
            <a:r>
              <a:rPr lang="zh-CN" altLang="en-US" sz="2000" dirty="0" smtClean="0">
                <a:latin typeface="宋体" pitchFamily="2" charset="-122"/>
              </a:rPr>
              <a:t>大</a:t>
            </a:r>
            <a:r>
              <a:rPr lang="zh-CN" altLang="en-US" sz="2000" dirty="0">
                <a:latin typeface="宋体" pitchFamily="2" charset="-122"/>
              </a:rPr>
              <a:t>数据处理的全过程</a:t>
            </a:r>
          </a:p>
          <a:p>
            <a:pPr>
              <a:lnSpc>
                <a:spcPts val="2800"/>
              </a:lnSpc>
            </a:pPr>
            <a:r>
              <a:rPr lang="zh-CN" altLang="en-US" sz="2000" dirty="0" smtClean="0">
                <a:latin typeface="宋体" pitchFamily="2" charset="-122"/>
              </a:rPr>
              <a:t>    一般来说</a:t>
            </a:r>
            <a:r>
              <a:rPr lang="zh-CN" altLang="en-US" sz="2000" dirty="0">
                <a:latin typeface="宋体" pitchFamily="2" charset="-122"/>
              </a:rPr>
              <a:t>，大数据处理的全过程可以概括为５个步骤，分别是大数据获取与</a:t>
            </a:r>
            <a:r>
              <a:rPr lang="zh-CN" altLang="en-US" sz="2000" dirty="0" smtClean="0">
                <a:latin typeface="宋体" pitchFamily="2" charset="-122"/>
              </a:rPr>
              <a:t>存储管理</a:t>
            </a:r>
            <a:r>
              <a:rPr lang="zh-CN" altLang="en-US" sz="2000" dirty="0">
                <a:latin typeface="宋体" pitchFamily="2" charset="-122"/>
              </a:rPr>
              <a:t>，大数据抽取与清洗，大数据约简与集成，大数据分析与挖掘，大数据分析结果</a:t>
            </a:r>
            <a:r>
              <a:rPr lang="zh-CN" altLang="en-US" sz="2000" dirty="0" smtClean="0">
                <a:latin typeface="宋体" pitchFamily="2" charset="-122"/>
              </a:rPr>
              <a:t>解释与</a:t>
            </a:r>
            <a:r>
              <a:rPr lang="zh-CN" altLang="en-US" sz="2000" dirty="0">
                <a:latin typeface="宋体" pitchFamily="2" charset="-122"/>
              </a:rPr>
              <a:t>可视化展现</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en-US" altLang="zh-CN" sz="2000" dirty="0" smtClean="0">
                <a:latin typeface="宋体" pitchFamily="2" charset="-122"/>
              </a:rPr>
              <a:t>    1.</a:t>
            </a:r>
            <a:r>
              <a:rPr lang="zh-CN" altLang="en-US" sz="2000" dirty="0" smtClean="0">
                <a:latin typeface="宋体" pitchFamily="2" charset="-122"/>
              </a:rPr>
              <a:t>大</a:t>
            </a:r>
            <a:r>
              <a:rPr lang="zh-CN" altLang="en-US" sz="2000" dirty="0">
                <a:latin typeface="宋体" pitchFamily="2" charset="-122"/>
              </a:rPr>
              <a:t>数据获取与</a:t>
            </a:r>
            <a:r>
              <a:rPr lang="zh-CN" altLang="en-US" sz="2000" dirty="0" smtClean="0">
                <a:latin typeface="宋体" pitchFamily="2" charset="-122"/>
              </a:rPr>
              <a:t>存储管理</a:t>
            </a:r>
            <a:endParaRPr lang="en-US" altLang="zh-CN" sz="2000" dirty="0" smtClean="0">
              <a:latin typeface="宋体" pitchFamily="2" charset="-122"/>
            </a:endParaRPr>
          </a:p>
          <a:p>
            <a:pPr>
              <a:lnSpc>
                <a:spcPts val="2800"/>
              </a:lnSpc>
            </a:pPr>
            <a:r>
              <a:rPr lang="en-US" altLang="zh-CN" sz="2000" dirty="0" smtClean="0">
                <a:latin typeface="宋体" pitchFamily="2" charset="-122"/>
              </a:rPr>
              <a:t>    2.</a:t>
            </a:r>
            <a:r>
              <a:rPr lang="zh-CN" altLang="en-US" sz="2000" dirty="0" smtClean="0">
                <a:latin typeface="宋体" pitchFamily="2" charset="-122"/>
              </a:rPr>
              <a:t>大</a:t>
            </a:r>
            <a:r>
              <a:rPr lang="zh-CN" altLang="en-US" sz="2000" dirty="0">
                <a:latin typeface="宋体" pitchFamily="2" charset="-122"/>
              </a:rPr>
              <a:t>数据抽取与</a:t>
            </a:r>
            <a:r>
              <a:rPr lang="zh-CN" altLang="en-US" sz="2000" dirty="0" smtClean="0">
                <a:latin typeface="宋体" pitchFamily="2" charset="-122"/>
              </a:rPr>
              <a:t>清洗</a:t>
            </a:r>
            <a:endParaRPr lang="en-US" altLang="zh-CN" sz="2000" dirty="0" smtClean="0">
              <a:latin typeface="宋体" pitchFamily="2" charset="-122"/>
            </a:endParaRPr>
          </a:p>
          <a:p>
            <a:pPr>
              <a:lnSpc>
                <a:spcPts val="2800"/>
              </a:lnSpc>
            </a:pPr>
            <a:r>
              <a:rPr lang="en-US" altLang="zh-CN" sz="2000" dirty="0" smtClean="0">
                <a:latin typeface="宋体" pitchFamily="2" charset="-122"/>
              </a:rPr>
              <a:t>    3.</a:t>
            </a:r>
            <a:r>
              <a:rPr lang="zh-CN" altLang="en-US" sz="2000" dirty="0" smtClean="0">
                <a:latin typeface="宋体" pitchFamily="2" charset="-122"/>
              </a:rPr>
              <a:t>大</a:t>
            </a:r>
            <a:r>
              <a:rPr lang="zh-CN" altLang="en-US" sz="2000" dirty="0">
                <a:latin typeface="宋体" pitchFamily="2" charset="-122"/>
              </a:rPr>
              <a:t>数据约简与</a:t>
            </a:r>
            <a:r>
              <a:rPr lang="zh-CN" altLang="en-US" sz="2000" dirty="0" smtClean="0">
                <a:latin typeface="宋体" pitchFamily="2" charset="-122"/>
              </a:rPr>
              <a:t>集成</a:t>
            </a:r>
            <a:endParaRPr lang="en-US" altLang="zh-CN" sz="2000" dirty="0" smtClean="0">
              <a:latin typeface="宋体" pitchFamily="2" charset="-122"/>
            </a:endParaRPr>
          </a:p>
          <a:p>
            <a:pPr>
              <a:lnSpc>
                <a:spcPts val="2800"/>
              </a:lnSpc>
            </a:pPr>
            <a:r>
              <a:rPr lang="en-US" altLang="zh-CN" sz="2000" dirty="0" smtClean="0">
                <a:latin typeface="宋体" pitchFamily="2" charset="-122"/>
              </a:rPr>
              <a:t>    4.</a:t>
            </a:r>
            <a:r>
              <a:rPr lang="zh-CN" altLang="en-US" sz="2000" dirty="0" smtClean="0">
                <a:latin typeface="宋体" pitchFamily="2" charset="-122"/>
              </a:rPr>
              <a:t>大</a:t>
            </a:r>
            <a:r>
              <a:rPr lang="zh-CN" altLang="en-US" sz="2000" dirty="0">
                <a:latin typeface="宋体" pitchFamily="2" charset="-122"/>
              </a:rPr>
              <a:t>数据分析与</a:t>
            </a:r>
            <a:r>
              <a:rPr lang="zh-CN" altLang="en-US" sz="2000" dirty="0" smtClean="0">
                <a:latin typeface="宋体" pitchFamily="2" charset="-122"/>
              </a:rPr>
              <a:t>挖掘</a:t>
            </a:r>
            <a:endParaRPr lang="en-US" altLang="zh-CN" sz="2000" dirty="0" smtClean="0">
              <a:latin typeface="宋体" pitchFamily="2" charset="-122"/>
            </a:endParaRPr>
          </a:p>
          <a:p>
            <a:pPr>
              <a:lnSpc>
                <a:spcPts val="2800"/>
              </a:lnSpc>
            </a:pPr>
            <a:r>
              <a:rPr lang="en-US" altLang="zh-CN" sz="2000" dirty="0" smtClean="0">
                <a:latin typeface="宋体" pitchFamily="2" charset="-122"/>
              </a:rPr>
              <a:t>    5.</a:t>
            </a:r>
            <a:r>
              <a:rPr lang="zh-CN" altLang="en-US" sz="2000" dirty="0" smtClean="0">
                <a:latin typeface="宋体" pitchFamily="2" charset="-122"/>
              </a:rPr>
              <a:t>大</a:t>
            </a:r>
            <a:r>
              <a:rPr lang="zh-CN" altLang="en-US" sz="2000" dirty="0">
                <a:latin typeface="宋体" pitchFamily="2" charset="-122"/>
              </a:rPr>
              <a:t>数据分析结果解释与可视化展现</a:t>
            </a:r>
            <a:endParaRPr lang="en-US" altLang="zh-CN" sz="2000" dirty="0" smtClean="0">
              <a:latin typeface="宋体" pitchFamily="2" charset="-122"/>
            </a:endParaRPr>
          </a:p>
        </p:txBody>
      </p:sp>
      <p:sp>
        <p:nvSpPr>
          <p:cNvPr id="25" name="矩形 24"/>
          <p:cNvSpPr/>
          <p:nvPr/>
        </p:nvSpPr>
        <p:spPr>
          <a:xfrm>
            <a:off x="692620" y="159941"/>
            <a:ext cx="1511952" cy="400110"/>
          </a:xfrm>
          <a:prstGeom prst="rect">
            <a:avLst/>
          </a:prstGeom>
          <a:effectLst/>
        </p:spPr>
        <p:txBody>
          <a:bodyPr vert="horz" wrap="none">
            <a:spAutoFit/>
          </a:bodyPr>
          <a:lstStyle/>
          <a:p>
            <a:r>
              <a:rPr lang="zh-CN" altLang="en-US" sz="2000" dirty="0">
                <a:solidFill>
                  <a:srgbClr val="212E3C"/>
                </a:solidFill>
                <a:latin typeface="+mn-ea"/>
                <a:ea typeface="+mn-ea"/>
              </a:rPr>
              <a:t>第</a:t>
            </a:r>
            <a:r>
              <a:rPr lang="en-US" altLang="zh-CN" sz="2000" dirty="0" smtClean="0">
                <a:solidFill>
                  <a:srgbClr val="212E3C"/>
                </a:solidFill>
                <a:latin typeface="+mn-ea"/>
                <a:ea typeface="+mn-ea"/>
              </a:rPr>
              <a:t>1</a:t>
            </a:r>
            <a:r>
              <a:rPr lang="zh-CN" altLang="en-US" sz="2000" dirty="0" smtClean="0">
                <a:solidFill>
                  <a:srgbClr val="212E3C"/>
                </a:solidFill>
                <a:latin typeface="+mn-ea"/>
                <a:ea typeface="+mn-ea"/>
              </a:rPr>
              <a:t>章</a:t>
            </a:r>
            <a:r>
              <a:rPr lang="en-US" altLang="zh-CN" sz="2000" dirty="0" smtClean="0">
                <a:solidFill>
                  <a:srgbClr val="212E3C"/>
                </a:solidFill>
                <a:latin typeface="+mn-ea"/>
                <a:ea typeface="+mn-ea"/>
              </a:rPr>
              <a:t>  </a:t>
            </a:r>
            <a:r>
              <a:rPr lang="zh-CN" altLang="en-US" sz="2000" dirty="0">
                <a:solidFill>
                  <a:srgbClr val="212E3C"/>
                </a:solidFill>
                <a:latin typeface="+mn-ea"/>
                <a:ea typeface="+mn-ea"/>
              </a:rPr>
              <a:t>概述</a:t>
            </a:r>
          </a:p>
        </p:txBody>
      </p:sp>
    </p:spTree>
    <p:extLst>
      <p:ext uri="{BB962C8B-B14F-4D97-AF65-F5344CB8AC3E}">
        <p14:creationId xmlns:p14="http://schemas.microsoft.com/office/powerpoint/2010/main" val="3757537002"/>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right)">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692619" y="808013"/>
            <a:ext cx="11425387" cy="6150082"/>
          </a:xfrm>
          <a:prstGeom prst="rect">
            <a:avLst/>
          </a:prstGeom>
          <a:noFill/>
        </p:spPr>
        <p:txBody>
          <a:bodyPr wrap="square" rtlCol="0">
            <a:spAutoFit/>
          </a:bodyPr>
          <a:lstStyle/>
          <a:p>
            <a:pPr>
              <a:lnSpc>
                <a:spcPts val="2800"/>
              </a:lnSpc>
            </a:pPr>
            <a:r>
              <a:rPr lang="en-US" altLang="zh-CN" sz="2000" dirty="0" smtClean="0">
                <a:latin typeface="宋体" pitchFamily="2" charset="-122"/>
              </a:rPr>
              <a:t>1.3.2  </a:t>
            </a:r>
            <a:r>
              <a:rPr lang="zh-CN" altLang="en-US" sz="2000" dirty="0" smtClean="0">
                <a:latin typeface="宋体" pitchFamily="2" charset="-122"/>
              </a:rPr>
              <a:t>大</a:t>
            </a:r>
            <a:r>
              <a:rPr lang="zh-CN" altLang="en-US" sz="2000" dirty="0">
                <a:latin typeface="宋体" pitchFamily="2" charset="-122"/>
              </a:rPr>
              <a:t>数据技术的特征</a:t>
            </a:r>
          </a:p>
          <a:p>
            <a:pPr>
              <a:lnSpc>
                <a:spcPts val="2800"/>
              </a:lnSpc>
            </a:pPr>
            <a:r>
              <a:rPr lang="en-US" altLang="zh-CN" sz="2000" dirty="0" smtClean="0">
                <a:latin typeface="宋体" pitchFamily="2" charset="-122"/>
              </a:rPr>
              <a:t>    1.</a:t>
            </a:r>
            <a:r>
              <a:rPr lang="zh-CN" altLang="en-US" sz="2000" dirty="0" smtClean="0">
                <a:latin typeface="宋体" pitchFamily="2" charset="-122"/>
              </a:rPr>
              <a:t>分析</a:t>
            </a:r>
            <a:r>
              <a:rPr lang="zh-CN" altLang="en-US" sz="2000" dirty="0">
                <a:latin typeface="宋体" pitchFamily="2" charset="-122"/>
              </a:rPr>
              <a:t>全面的数据而非</a:t>
            </a:r>
            <a:r>
              <a:rPr lang="zh-CN" altLang="en-US" sz="2000" dirty="0" smtClean="0">
                <a:latin typeface="宋体" pitchFamily="2" charset="-122"/>
              </a:rPr>
              <a:t>随机抽样</a:t>
            </a:r>
            <a:endParaRPr lang="en-US" altLang="zh-CN" sz="2000" dirty="0" smtClean="0">
              <a:latin typeface="宋体" pitchFamily="2" charset="-122"/>
            </a:endParaRPr>
          </a:p>
          <a:p>
            <a:pPr>
              <a:lnSpc>
                <a:spcPts val="2800"/>
              </a:lnSpc>
            </a:pPr>
            <a:r>
              <a:rPr lang="en-US" altLang="zh-CN" sz="2000" dirty="0" smtClean="0">
                <a:latin typeface="宋体" pitchFamily="2" charset="-122"/>
              </a:rPr>
              <a:t>    2.</a:t>
            </a:r>
            <a:r>
              <a:rPr lang="zh-CN" altLang="en-US" sz="2000" dirty="0" smtClean="0">
                <a:latin typeface="宋体" pitchFamily="2" charset="-122"/>
              </a:rPr>
              <a:t>重视</a:t>
            </a:r>
            <a:r>
              <a:rPr lang="zh-CN" altLang="en-US" sz="2000" dirty="0">
                <a:latin typeface="宋体" pitchFamily="2" charset="-122"/>
              </a:rPr>
              <a:t>数据的复杂性，弱化</a:t>
            </a:r>
            <a:r>
              <a:rPr lang="zh-CN" altLang="en-US" sz="2000" dirty="0" smtClean="0">
                <a:latin typeface="宋体" pitchFamily="2" charset="-122"/>
              </a:rPr>
              <a:t>精确性</a:t>
            </a:r>
            <a:endParaRPr lang="en-US" altLang="zh-CN" sz="2000" dirty="0" smtClean="0">
              <a:latin typeface="宋体" pitchFamily="2" charset="-122"/>
            </a:endParaRPr>
          </a:p>
          <a:p>
            <a:pPr>
              <a:lnSpc>
                <a:spcPts val="2800"/>
              </a:lnSpc>
            </a:pPr>
            <a:r>
              <a:rPr lang="en-US" altLang="zh-CN" sz="2000" dirty="0" smtClean="0">
                <a:latin typeface="宋体" pitchFamily="2" charset="-122"/>
              </a:rPr>
              <a:t>    3.</a:t>
            </a:r>
            <a:r>
              <a:rPr lang="zh-CN" altLang="en-US" sz="2000" dirty="0" smtClean="0">
                <a:latin typeface="宋体" pitchFamily="2" charset="-122"/>
              </a:rPr>
              <a:t>关注</a:t>
            </a:r>
            <a:r>
              <a:rPr lang="zh-CN" altLang="en-US" sz="2000" dirty="0">
                <a:latin typeface="宋体" pitchFamily="2" charset="-122"/>
              </a:rPr>
              <a:t>数据的相关性，而非因果</a:t>
            </a:r>
            <a:r>
              <a:rPr lang="zh-CN" altLang="en-US" sz="2000" dirty="0" smtClean="0">
                <a:latin typeface="宋体" pitchFamily="2" charset="-122"/>
              </a:rPr>
              <a:t>关系</a:t>
            </a:r>
            <a:endParaRPr lang="en-US" altLang="zh-CN" sz="2000" dirty="0" smtClean="0">
              <a:latin typeface="宋体" pitchFamily="2" charset="-122"/>
            </a:endParaRPr>
          </a:p>
          <a:p>
            <a:pPr>
              <a:lnSpc>
                <a:spcPts val="2800"/>
              </a:lnSpc>
            </a:pPr>
            <a:r>
              <a:rPr lang="en-US" altLang="zh-CN" sz="2000" dirty="0" smtClean="0">
                <a:latin typeface="宋体" pitchFamily="2" charset="-122"/>
              </a:rPr>
              <a:t>    4.</a:t>
            </a:r>
            <a:r>
              <a:rPr lang="zh-CN" altLang="en-US" sz="2000" dirty="0" smtClean="0">
                <a:latin typeface="宋体" pitchFamily="2" charset="-122"/>
              </a:rPr>
              <a:t>学习</a:t>
            </a:r>
            <a:r>
              <a:rPr lang="zh-CN" altLang="en-US" sz="2000" dirty="0">
                <a:latin typeface="宋体" pitchFamily="2" charset="-122"/>
              </a:rPr>
              <a:t>算法复杂</a:t>
            </a:r>
            <a:r>
              <a:rPr lang="zh-CN" altLang="en-US" sz="2000" dirty="0" smtClean="0">
                <a:latin typeface="宋体" pitchFamily="2" charset="-122"/>
              </a:rPr>
              <a:t>度</a:t>
            </a:r>
            <a:endParaRPr lang="en-US" altLang="zh-CN" sz="2000" dirty="0" smtClean="0">
              <a:latin typeface="宋体" pitchFamily="2" charset="-122"/>
            </a:endParaRPr>
          </a:p>
          <a:p>
            <a:pPr>
              <a:lnSpc>
                <a:spcPts val="2800"/>
              </a:lnSpc>
            </a:pPr>
            <a:r>
              <a:rPr lang="en-US" altLang="zh-CN" sz="2000" dirty="0" smtClean="0">
                <a:latin typeface="宋体" pitchFamily="2" charset="-122"/>
              </a:rPr>
              <a:t>1.4  </a:t>
            </a:r>
            <a:r>
              <a:rPr lang="zh-CN" altLang="en-US" sz="2000" dirty="0" smtClean="0">
                <a:latin typeface="宋体" pitchFamily="2" charset="-122"/>
              </a:rPr>
              <a:t>大</a:t>
            </a:r>
            <a:r>
              <a:rPr lang="zh-CN" altLang="en-US" sz="2000" dirty="0">
                <a:latin typeface="宋体" pitchFamily="2" charset="-122"/>
              </a:rPr>
              <a:t>数据处理模式</a:t>
            </a:r>
          </a:p>
          <a:p>
            <a:pPr>
              <a:lnSpc>
                <a:spcPts val="2800"/>
              </a:lnSpc>
            </a:pPr>
            <a:r>
              <a:rPr lang="zh-CN" altLang="en-US" sz="2000" dirty="0" smtClean="0">
                <a:latin typeface="宋体" pitchFamily="2" charset="-122"/>
              </a:rPr>
              <a:t>    大</a:t>
            </a:r>
            <a:r>
              <a:rPr lang="zh-CN" altLang="en-US" sz="2000" dirty="0">
                <a:latin typeface="宋体" pitchFamily="2" charset="-122"/>
              </a:rPr>
              <a:t>数据处理模式主要包含离线处理模式、在线处理模式和交互处理模式等，下面主要</a:t>
            </a:r>
            <a:r>
              <a:rPr lang="zh-CN" altLang="en-US" sz="2000" dirty="0" smtClean="0">
                <a:latin typeface="宋体" pitchFamily="2" charset="-122"/>
              </a:rPr>
              <a:t>介绍</a:t>
            </a:r>
            <a:r>
              <a:rPr lang="zh-CN" altLang="en-US" sz="2000" dirty="0">
                <a:latin typeface="宋体" pitchFamily="2" charset="-122"/>
              </a:rPr>
              <a:t>前两种处理模式。</a:t>
            </a:r>
          </a:p>
          <a:p>
            <a:pPr>
              <a:lnSpc>
                <a:spcPts val="2800"/>
              </a:lnSpc>
            </a:pPr>
            <a:r>
              <a:rPr lang="en-US" altLang="zh-CN" sz="2000" dirty="0" smtClean="0">
                <a:latin typeface="宋体" pitchFamily="2" charset="-122"/>
              </a:rPr>
              <a:t>1.4.1  </a:t>
            </a:r>
            <a:r>
              <a:rPr lang="zh-CN" altLang="en-US" sz="2000" dirty="0" smtClean="0">
                <a:latin typeface="宋体" pitchFamily="2" charset="-122"/>
              </a:rPr>
              <a:t>离线处理</a:t>
            </a:r>
            <a:r>
              <a:rPr lang="zh-CN" altLang="en-US" sz="2000" dirty="0">
                <a:latin typeface="宋体" pitchFamily="2" charset="-122"/>
              </a:rPr>
              <a:t>模式</a:t>
            </a:r>
          </a:p>
          <a:p>
            <a:pPr>
              <a:lnSpc>
                <a:spcPts val="2800"/>
              </a:lnSpc>
            </a:pPr>
            <a:r>
              <a:rPr lang="en-US" altLang="zh-CN" sz="2000" dirty="0" smtClean="0">
                <a:latin typeface="宋体" pitchFamily="2" charset="-122"/>
              </a:rPr>
              <a:t>    1.</a:t>
            </a:r>
            <a:r>
              <a:rPr lang="zh-CN" altLang="en-US" sz="2000" dirty="0" smtClean="0">
                <a:latin typeface="宋体" pitchFamily="2" charset="-122"/>
              </a:rPr>
              <a:t>大</a:t>
            </a:r>
            <a:r>
              <a:rPr lang="zh-CN" altLang="en-US" sz="2000" dirty="0">
                <a:latin typeface="宋体" pitchFamily="2" charset="-122"/>
              </a:rPr>
              <a:t>数据离线处理</a:t>
            </a:r>
            <a:r>
              <a:rPr lang="zh-CN" altLang="en-US" sz="2000" dirty="0" smtClean="0">
                <a:latin typeface="宋体" pitchFamily="2" charset="-122"/>
              </a:rPr>
              <a:t>特点</a:t>
            </a:r>
            <a:endParaRPr lang="en-US" altLang="zh-CN" sz="2000" dirty="0" smtClean="0">
              <a:latin typeface="宋体" pitchFamily="2" charset="-122"/>
            </a:endParaRPr>
          </a:p>
          <a:p>
            <a:pPr>
              <a:lnSpc>
                <a:spcPts val="2800"/>
              </a:lnSpc>
            </a:pPr>
            <a:r>
              <a:rPr lang="en-US" altLang="zh-CN" sz="2000" dirty="0" smtClean="0">
                <a:latin typeface="宋体" pitchFamily="2" charset="-122"/>
              </a:rPr>
              <a:t>    2.</a:t>
            </a:r>
            <a:r>
              <a:rPr lang="zh-CN" altLang="en-US" sz="2000" dirty="0" smtClean="0">
                <a:latin typeface="宋体" pitchFamily="2" charset="-122"/>
              </a:rPr>
              <a:t>批量计算</a:t>
            </a:r>
            <a:endParaRPr lang="en-US" altLang="zh-CN" sz="2000" dirty="0" smtClean="0">
              <a:latin typeface="宋体" pitchFamily="2" charset="-122"/>
            </a:endParaRPr>
          </a:p>
          <a:p>
            <a:pPr>
              <a:lnSpc>
                <a:spcPts val="2800"/>
              </a:lnSpc>
            </a:pPr>
            <a:r>
              <a:rPr lang="en-US" altLang="zh-CN" sz="2000" dirty="0" smtClean="0">
                <a:latin typeface="宋体" pitchFamily="2" charset="-122"/>
              </a:rPr>
              <a:t>1.4.2  </a:t>
            </a:r>
            <a:r>
              <a:rPr lang="zh-CN" altLang="en-US" sz="2000" dirty="0" smtClean="0">
                <a:latin typeface="宋体" pitchFamily="2" charset="-122"/>
              </a:rPr>
              <a:t>在线处理模式</a:t>
            </a:r>
            <a:endParaRPr lang="en-US" altLang="zh-CN" sz="2000" dirty="0" smtClean="0">
              <a:latin typeface="宋体" pitchFamily="2" charset="-122"/>
            </a:endParaRPr>
          </a:p>
          <a:p>
            <a:pPr>
              <a:lnSpc>
                <a:spcPts val="2800"/>
              </a:lnSpc>
            </a:pPr>
            <a:r>
              <a:rPr lang="en-US" altLang="zh-CN" sz="2000" dirty="0" smtClean="0">
                <a:latin typeface="宋体" pitchFamily="2" charset="-122"/>
              </a:rPr>
              <a:t>    1.</a:t>
            </a:r>
            <a:r>
              <a:rPr lang="zh-CN" altLang="en-US" sz="2000" dirty="0" smtClean="0">
                <a:latin typeface="宋体" pitchFamily="2" charset="-122"/>
              </a:rPr>
              <a:t>流式</a:t>
            </a:r>
            <a:r>
              <a:rPr lang="zh-CN" altLang="en-US" sz="2000" dirty="0">
                <a:latin typeface="宋体" pitchFamily="2" charset="-122"/>
              </a:rPr>
              <a:t>数据的</a:t>
            </a:r>
            <a:r>
              <a:rPr lang="zh-CN" altLang="en-US" sz="2000" dirty="0" smtClean="0">
                <a:latin typeface="宋体" pitchFamily="2" charset="-122"/>
              </a:rPr>
              <a:t>概念</a:t>
            </a:r>
            <a:endParaRPr lang="en-US" altLang="zh-CN" sz="2000" dirty="0" smtClean="0">
              <a:latin typeface="宋体" pitchFamily="2" charset="-122"/>
            </a:endParaRPr>
          </a:p>
          <a:p>
            <a:pPr>
              <a:lnSpc>
                <a:spcPts val="2800"/>
              </a:lnSpc>
            </a:pPr>
            <a:r>
              <a:rPr lang="en-US" altLang="zh-CN" sz="2000" dirty="0" smtClean="0">
                <a:latin typeface="宋体" pitchFamily="2" charset="-122"/>
              </a:rPr>
              <a:t>    2.</a:t>
            </a:r>
            <a:r>
              <a:rPr lang="zh-CN" altLang="en-US" sz="2000" dirty="0" smtClean="0">
                <a:latin typeface="宋体" pitchFamily="2" charset="-122"/>
              </a:rPr>
              <a:t>流式数据源</a:t>
            </a:r>
            <a:endParaRPr lang="en-US" altLang="zh-CN" sz="2000" dirty="0" smtClean="0">
              <a:latin typeface="宋体" pitchFamily="2" charset="-122"/>
            </a:endParaRPr>
          </a:p>
          <a:p>
            <a:pPr>
              <a:lnSpc>
                <a:spcPts val="2800"/>
              </a:lnSpc>
            </a:pPr>
            <a:r>
              <a:rPr lang="en-US" altLang="zh-CN" sz="2000" dirty="0" smtClean="0">
                <a:latin typeface="宋体" pitchFamily="2" charset="-122"/>
              </a:rPr>
              <a:t>    3.</a:t>
            </a:r>
            <a:r>
              <a:rPr lang="zh-CN" altLang="en-US" sz="2000" dirty="0" smtClean="0">
                <a:latin typeface="宋体" pitchFamily="2" charset="-122"/>
              </a:rPr>
              <a:t>流式</a:t>
            </a:r>
            <a:r>
              <a:rPr lang="zh-CN" altLang="en-US" sz="2000" dirty="0">
                <a:latin typeface="宋体" pitchFamily="2" charset="-122"/>
              </a:rPr>
              <a:t>数据的</a:t>
            </a:r>
            <a:r>
              <a:rPr lang="zh-CN" altLang="en-US" sz="2000" dirty="0" smtClean="0">
                <a:latin typeface="宋体" pitchFamily="2" charset="-122"/>
              </a:rPr>
              <a:t>特点</a:t>
            </a:r>
            <a:endParaRPr lang="en-US" altLang="zh-CN" sz="2000" dirty="0" smtClean="0">
              <a:latin typeface="宋体" pitchFamily="2" charset="-122"/>
            </a:endParaRPr>
          </a:p>
          <a:p>
            <a:pPr>
              <a:lnSpc>
                <a:spcPts val="2800"/>
              </a:lnSpc>
            </a:pPr>
            <a:r>
              <a:rPr lang="en-US" altLang="zh-CN" sz="2000" dirty="0" smtClean="0">
                <a:latin typeface="宋体" pitchFamily="2" charset="-122"/>
              </a:rPr>
              <a:t>    4.</a:t>
            </a:r>
            <a:r>
              <a:rPr lang="zh-CN" altLang="en-US" sz="2000" dirty="0" smtClean="0">
                <a:latin typeface="宋体" pitchFamily="2" charset="-122"/>
              </a:rPr>
              <a:t>大</a:t>
            </a:r>
            <a:r>
              <a:rPr lang="zh-CN" altLang="en-US" sz="2000" dirty="0">
                <a:latin typeface="宋体" pitchFamily="2" charset="-122"/>
              </a:rPr>
              <a:t>数据的流式计算</a:t>
            </a:r>
            <a:r>
              <a:rPr lang="zh-CN" altLang="en-US" sz="2000" dirty="0" smtClean="0">
                <a:latin typeface="宋体" pitchFamily="2" charset="-122"/>
              </a:rPr>
              <a:t>模式</a:t>
            </a:r>
            <a:endParaRPr lang="en-US" altLang="zh-CN" sz="2000" dirty="0" smtClean="0">
              <a:latin typeface="宋体" pitchFamily="2" charset="-122"/>
            </a:endParaRPr>
          </a:p>
          <a:p>
            <a:pPr>
              <a:lnSpc>
                <a:spcPts val="2800"/>
              </a:lnSpc>
            </a:pPr>
            <a:r>
              <a:rPr lang="en-US" altLang="zh-CN" sz="2000" dirty="0" smtClean="0">
                <a:latin typeface="宋体" pitchFamily="2" charset="-122"/>
              </a:rPr>
              <a:t>    5.</a:t>
            </a:r>
            <a:r>
              <a:rPr lang="zh-CN" altLang="en-US" sz="2000" dirty="0" smtClean="0">
                <a:latin typeface="宋体" pitchFamily="2" charset="-122"/>
              </a:rPr>
              <a:t>数据流</a:t>
            </a:r>
            <a:r>
              <a:rPr lang="zh-CN" altLang="en-US" sz="2000" dirty="0">
                <a:latin typeface="宋体" pitchFamily="2" charset="-122"/>
              </a:rPr>
              <a:t>技术应用</a:t>
            </a:r>
            <a:endParaRPr lang="en-US" altLang="zh-CN" sz="2000" dirty="0" smtClean="0">
              <a:latin typeface="宋体" pitchFamily="2" charset="-122"/>
            </a:endParaRPr>
          </a:p>
        </p:txBody>
      </p:sp>
      <p:sp>
        <p:nvSpPr>
          <p:cNvPr id="25" name="矩形 24"/>
          <p:cNvSpPr/>
          <p:nvPr/>
        </p:nvSpPr>
        <p:spPr>
          <a:xfrm>
            <a:off x="692620" y="159941"/>
            <a:ext cx="1511952" cy="400110"/>
          </a:xfrm>
          <a:prstGeom prst="rect">
            <a:avLst/>
          </a:prstGeom>
          <a:effectLst/>
        </p:spPr>
        <p:txBody>
          <a:bodyPr vert="horz" wrap="none">
            <a:spAutoFit/>
          </a:bodyPr>
          <a:lstStyle/>
          <a:p>
            <a:r>
              <a:rPr lang="zh-CN" altLang="en-US" sz="2000" dirty="0">
                <a:solidFill>
                  <a:srgbClr val="212E3C"/>
                </a:solidFill>
                <a:latin typeface="+mn-ea"/>
                <a:ea typeface="+mn-ea"/>
              </a:rPr>
              <a:t>第</a:t>
            </a:r>
            <a:r>
              <a:rPr lang="en-US" altLang="zh-CN" sz="2000" dirty="0" smtClean="0">
                <a:solidFill>
                  <a:srgbClr val="212E3C"/>
                </a:solidFill>
                <a:latin typeface="+mn-ea"/>
                <a:ea typeface="+mn-ea"/>
              </a:rPr>
              <a:t>1</a:t>
            </a:r>
            <a:r>
              <a:rPr lang="zh-CN" altLang="en-US" sz="2000" dirty="0" smtClean="0">
                <a:solidFill>
                  <a:srgbClr val="212E3C"/>
                </a:solidFill>
                <a:latin typeface="+mn-ea"/>
                <a:ea typeface="+mn-ea"/>
              </a:rPr>
              <a:t>章</a:t>
            </a:r>
            <a:r>
              <a:rPr lang="en-US" altLang="zh-CN" sz="2000" dirty="0" smtClean="0">
                <a:solidFill>
                  <a:srgbClr val="212E3C"/>
                </a:solidFill>
                <a:latin typeface="+mn-ea"/>
                <a:ea typeface="+mn-ea"/>
              </a:rPr>
              <a:t>  </a:t>
            </a:r>
            <a:r>
              <a:rPr lang="zh-CN" altLang="en-US" sz="2000" dirty="0">
                <a:solidFill>
                  <a:srgbClr val="212E3C"/>
                </a:solidFill>
                <a:latin typeface="+mn-ea"/>
                <a:ea typeface="+mn-ea"/>
              </a:rPr>
              <a:t>概述</a:t>
            </a:r>
          </a:p>
        </p:txBody>
      </p:sp>
    </p:spTree>
    <p:extLst>
      <p:ext uri="{BB962C8B-B14F-4D97-AF65-F5344CB8AC3E}">
        <p14:creationId xmlns:p14="http://schemas.microsoft.com/office/powerpoint/2010/main" val="1873147045"/>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right)">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692620" y="1555992"/>
            <a:ext cx="11425387" cy="4042132"/>
          </a:xfrm>
          <a:prstGeom prst="rect">
            <a:avLst/>
          </a:prstGeom>
          <a:noFill/>
        </p:spPr>
        <p:txBody>
          <a:bodyPr wrap="square" rtlCol="0">
            <a:spAutoFit/>
          </a:bodyPr>
          <a:lstStyle/>
          <a:p>
            <a:pPr>
              <a:lnSpc>
                <a:spcPts val="2800"/>
              </a:lnSpc>
            </a:pPr>
            <a:r>
              <a:rPr lang="en-US" altLang="zh-CN" sz="2000" dirty="0" smtClean="0">
                <a:latin typeface="宋体" pitchFamily="2" charset="-122"/>
              </a:rPr>
              <a:t>1.5  </a:t>
            </a:r>
            <a:r>
              <a:rPr lang="zh-CN" altLang="en-US" sz="2000" dirty="0" smtClean="0">
                <a:latin typeface="宋体" pitchFamily="2" charset="-122"/>
              </a:rPr>
              <a:t>大</a:t>
            </a:r>
            <a:r>
              <a:rPr lang="zh-CN" altLang="en-US" sz="2000" dirty="0">
                <a:latin typeface="宋体" pitchFamily="2" charset="-122"/>
              </a:rPr>
              <a:t>数据应用</a:t>
            </a:r>
          </a:p>
          <a:p>
            <a:pPr>
              <a:lnSpc>
                <a:spcPts val="2800"/>
              </a:lnSpc>
            </a:pPr>
            <a:r>
              <a:rPr lang="en-US" altLang="zh-CN" sz="2000" dirty="0" smtClean="0">
                <a:latin typeface="宋体" pitchFamily="2" charset="-122"/>
              </a:rPr>
              <a:t>1.5.1  </a:t>
            </a:r>
            <a:r>
              <a:rPr lang="zh-CN" altLang="en-US" sz="2000" dirty="0" smtClean="0">
                <a:latin typeface="宋体" pitchFamily="2" charset="-122"/>
              </a:rPr>
              <a:t>大</a:t>
            </a:r>
            <a:r>
              <a:rPr lang="zh-CN" altLang="en-US" sz="2000" dirty="0">
                <a:latin typeface="宋体" pitchFamily="2" charset="-122"/>
              </a:rPr>
              <a:t>数据应用趋势</a:t>
            </a:r>
          </a:p>
          <a:p>
            <a:pPr>
              <a:lnSpc>
                <a:spcPts val="2800"/>
              </a:lnSpc>
            </a:pPr>
            <a:r>
              <a:rPr lang="zh-CN" altLang="en-US" sz="2000" dirty="0" smtClean="0">
                <a:latin typeface="宋体" pitchFamily="2" charset="-122"/>
              </a:rPr>
              <a:t>    随着</a:t>
            </a:r>
            <a:r>
              <a:rPr lang="zh-CN" altLang="en-US" sz="2000" dirty="0">
                <a:latin typeface="宋体" pitchFamily="2" charset="-122"/>
              </a:rPr>
              <a:t>大数据技术逐渐应用于各个行业，基于行业的大数据分析应用需求也日益增长。</a:t>
            </a:r>
            <a:r>
              <a:rPr lang="zh-CN" altLang="en-US" sz="2000" dirty="0" smtClean="0">
                <a:latin typeface="宋体" pitchFamily="2" charset="-122"/>
              </a:rPr>
              <a:t>未</a:t>
            </a:r>
            <a:r>
              <a:rPr lang="zh-CN" altLang="en-US" sz="2000" dirty="0">
                <a:latin typeface="宋体" pitchFamily="2" charset="-122"/>
              </a:rPr>
              <a:t>来几年中针对特定行业和业务流程的分析应用将以预打包的形式出现，这将为大数据技术</a:t>
            </a:r>
            <a:r>
              <a:rPr lang="zh-CN" altLang="en-US" sz="2000" dirty="0" smtClean="0">
                <a:latin typeface="宋体" pitchFamily="2" charset="-122"/>
              </a:rPr>
              <a:t>供应</a:t>
            </a:r>
            <a:r>
              <a:rPr lang="zh-CN" altLang="en-US" sz="2000" dirty="0">
                <a:latin typeface="宋体" pitchFamily="2" charset="-122"/>
              </a:rPr>
              <a:t>商打开新的市场。这些分析应用内容还将覆盖很多行业的专业知识，也将吸引大量行业</a:t>
            </a:r>
            <a:r>
              <a:rPr lang="zh-CN" altLang="en-US" sz="2000" dirty="0" smtClean="0">
                <a:latin typeface="宋体" pitchFamily="2" charset="-122"/>
              </a:rPr>
              <a:t>软件开发</a:t>
            </a:r>
            <a:r>
              <a:rPr lang="zh-CN" altLang="en-US" sz="2000" dirty="0">
                <a:latin typeface="宋体" pitchFamily="2" charset="-122"/>
              </a:rPr>
              <a:t>公司的投入。</a:t>
            </a:r>
          </a:p>
          <a:p>
            <a:pPr>
              <a:lnSpc>
                <a:spcPts val="2800"/>
              </a:lnSpc>
            </a:pPr>
            <a:r>
              <a:rPr lang="en-US" altLang="zh-CN" sz="2000" dirty="0" smtClean="0">
                <a:latin typeface="宋体" pitchFamily="2" charset="-122"/>
              </a:rPr>
              <a:t>    1.</a:t>
            </a:r>
            <a:r>
              <a:rPr lang="zh-CN" altLang="en-US" sz="2000" dirty="0" smtClean="0">
                <a:latin typeface="宋体" pitchFamily="2" charset="-122"/>
              </a:rPr>
              <a:t>大</a:t>
            </a:r>
            <a:r>
              <a:rPr lang="zh-CN" altLang="en-US" sz="2000" dirty="0">
                <a:latin typeface="宋体" pitchFamily="2" charset="-122"/>
              </a:rPr>
              <a:t>数据细分</a:t>
            </a:r>
            <a:r>
              <a:rPr lang="zh-CN" altLang="en-US" sz="2000" dirty="0" smtClean="0">
                <a:latin typeface="宋体" pitchFamily="2" charset="-122"/>
              </a:rPr>
              <a:t>市场</a:t>
            </a:r>
            <a:endParaRPr lang="en-US" altLang="zh-CN" sz="2000" dirty="0" smtClean="0">
              <a:latin typeface="宋体" pitchFamily="2" charset="-122"/>
            </a:endParaRPr>
          </a:p>
          <a:p>
            <a:pPr>
              <a:lnSpc>
                <a:spcPts val="2800"/>
              </a:lnSpc>
            </a:pPr>
            <a:r>
              <a:rPr lang="en-US" altLang="zh-CN" sz="2000" dirty="0" smtClean="0">
                <a:latin typeface="宋体" pitchFamily="2" charset="-122"/>
              </a:rPr>
              <a:t>    2.</a:t>
            </a:r>
            <a:r>
              <a:rPr lang="zh-CN" altLang="en-US" sz="2000" dirty="0" smtClean="0">
                <a:latin typeface="宋体" pitchFamily="2" charset="-122"/>
              </a:rPr>
              <a:t>大</a:t>
            </a:r>
            <a:r>
              <a:rPr lang="zh-CN" altLang="en-US" sz="2000" dirty="0">
                <a:latin typeface="宋体" pitchFamily="2" charset="-122"/>
              </a:rPr>
              <a:t>数据推动企业</a:t>
            </a:r>
            <a:r>
              <a:rPr lang="zh-CN" altLang="en-US" sz="2000" dirty="0" smtClean="0">
                <a:latin typeface="宋体" pitchFamily="2" charset="-122"/>
              </a:rPr>
              <a:t>发展</a:t>
            </a:r>
            <a:endParaRPr lang="en-US" altLang="zh-CN" sz="2000" dirty="0" smtClean="0">
              <a:latin typeface="宋体" pitchFamily="2" charset="-122"/>
            </a:endParaRPr>
          </a:p>
          <a:p>
            <a:pPr>
              <a:lnSpc>
                <a:spcPts val="2800"/>
              </a:lnSpc>
            </a:pPr>
            <a:r>
              <a:rPr lang="en-US" altLang="zh-CN" sz="2000" dirty="0" smtClean="0">
                <a:latin typeface="宋体" pitchFamily="2" charset="-122"/>
              </a:rPr>
              <a:t>    3.</a:t>
            </a:r>
            <a:r>
              <a:rPr lang="zh-CN" altLang="en-US" sz="2000" dirty="0" smtClean="0">
                <a:latin typeface="宋体" pitchFamily="2" charset="-122"/>
              </a:rPr>
              <a:t>大</a:t>
            </a:r>
            <a:r>
              <a:rPr lang="zh-CN" altLang="en-US" sz="2000" dirty="0">
                <a:latin typeface="宋体" pitchFamily="2" charset="-122"/>
              </a:rPr>
              <a:t>数据分析的新方法</a:t>
            </a:r>
            <a:r>
              <a:rPr lang="zh-CN" altLang="en-US" sz="2000" dirty="0" smtClean="0">
                <a:latin typeface="宋体" pitchFamily="2" charset="-122"/>
              </a:rPr>
              <a:t>出现</a:t>
            </a:r>
            <a:endParaRPr lang="en-US" altLang="zh-CN" sz="2000" dirty="0" smtClean="0">
              <a:latin typeface="宋体" pitchFamily="2" charset="-122"/>
            </a:endParaRPr>
          </a:p>
          <a:p>
            <a:pPr>
              <a:lnSpc>
                <a:spcPts val="2800"/>
              </a:lnSpc>
            </a:pPr>
            <a:r>
              <a:rPr lang="en-US" altLang="zh-CN" sz="2000" dirty="0" smtClean="0">
                <a:latin typeface="宋体" pitchFamily="2" charset="-122"/>
              </a:rPr>
              <a:t>    4.</a:t>
            </a:r>
            <a:r>
              <a:rPr lang="zh-CN" altLang="en-US" sz="2000" dirty="0" smtClean="0">
                <a:latin typeface="宋体" pitchFamily="2" charset="-122"/>
              </a:rPr>
              <a:t>大</a:t>
            </a:r>
            <a:r>
              <a:rPr lang="zh-CN" altLang="en-US" sz="2000" dirty="0">
                <a:latin typeface="宋体" pitchFamily="2" charset="-122"/>
              </a:rPr>
              <a:t>数据与云计算高度</a:t>
            </a:r>
            <a:r>
              <a:rPr lang="zh-CN" altLang="en-US" sz="2000" dirty="0" smtClean="0">
                <a:latin typeface="宋体" pitchFamily="2" charset="-122"/>
              </a:rPr>
              <a:t>融合</a:t>
            </a:r>
            <a:endParaRPr lang="en-US" altLang="zh-CN" sz="2000" dirty="0" smtClean="0">
              <a:latin typeface="宋体" pitchFamily="2" charset="-122"/>
            </a:endParaRPr>
          </a:p>
          <a:p>
            <a:pPr>
              <a:lnSpc>
                <a:spcPts val="2800"/>
              </a:lnSpc>
            </a:pPr>
            <a:r>
              <a:rPr lang="en-US" altLang="zh-CN" sz="2000" dirty="0" smtClean="0">
                <a:latin typeface="宋体" pitchFamily="2" charset="-122"/>
              </a:rPr>
              <a:t>    5.</a:t>
            </a:r>
            <a:r>
              <a:rPr lang="zh-CN" altLang="en-US" sz="2000" dirty="0" smtClean="0">
                <a:latin typeface="宋体" pitchFamily="2" charset="-122"/>
              </a:rPr>
              <a:t>大</a:t>
            </a:r>
            <a:r>
              <a:rPr lang="zh-CN" altLang="en-US" sz="2000" dirty="0">
                <a:latin typeface="宋体" pitchFamily="2" charset="-122"/>
              </a:rPr>
              <a:t>数据一体设备陆续</a:t>
            </a:r>
            <a:r>
              <a:rPr lang="zh-CN" altLang="en-US" sz="2000" dirty="0" smtClean="0">
                <a:latin typeface="宋体" pitchFamily="2" charset="-122"/>
              </a:rPr>
              <a:t>出现</a:t>
            </a:r>
            <a:endParaRPr lang="en-US" altLang="zh-CN" sz="2000" dirty="0" smtClean="0">
              <a:latin typeface="宋体" pitchFamily="2" charset="-122"/>
            </a:endParaRPr>
          </a:p>
          <a:p>
            <a:pPr>
              <a:lnSpc>
                <a:spcPts val="2800"/>
              </a:lnSpc>
            </a:pPr>
            <a:r>
              <a:rPr lang="en-US" altLang="zh-CN" sz="2000" dirty="0" smtClean="0">
                <a:latin typeface="宋体" pitchFamily="2" charset="-122"/>
              </a:rPr>
              <a:t>    6.</a:t>
            </a:r>
            <a:r>
              <a:rPr lang="zh-CN" altLang="en-US" sz="2000" dirty="0" smtClean="0">
                <a:latin typeface="宋体" pitchFamily="2" charset="-122"/>
              </a:rPr>
              <a:t>大</a:t>
            </a:r>
            <a:r>
              <a:rPr lang="zh-CN" altLang="en-US" sz="2000" dirty="0">
                <a:latin typeface="宋体" pitchFamily="2" charset="-122"/>
              </a:rPr>
              <a:t>数据安全日益得到重视</a:t>
            </a:r>
            <a:endParaRPr lang="en-US" altLang="zh-CN" sz="2000" dirty="0" smtClean="0">
              <a:latin typeface="宋体" pitchFamily="2" charset="-122"/>
            </a:endParaRPr>
          </a:p>
        </p:txBody>
      </p:sp>
      <p:sp>
        <p:nvSpPr>
          <p:cNvPr id="25" name="矩形 24"/>
          <p:cNvSpPr/>
          <p:nvPr/>
        </p:nvSpPr>
        <p:spPr>
          <a:xfrm>
            <a:off x="692620" y="159941"/>
            <a:ext cx="1511952" cy="400110"/>
          </a:xfrm>
          <a:prstGeom prst="rect">
            <a:avLst/>
          </a:prstGeom>
          <a:effectLst/>
        </p:spPr>
        <p:txBody>
          <a:bodyPr vert="horz" wrap="none">
            <a:spAutoFit/>
          </a:bodyPr>
          <a:lstStyle/>
          <a:p>
            <a:r>
              <a:rPr lang="zh-CN" altLang="en-US" sz="2000" dirty="0">
                <a:solidFill>
                  <a:srgbClr val="212E3C"/>
                </a:solidFill>
                <a:latin typeface="+mn-ea"/>
                <a:ea typeface="+mn-ea"/>
              </a:rPr>
              <a:t>第</a:t>
            </a:r>
            <a:r>
              <a:rPr lang="en-US" altLang="zh-CN" sz="2000" dirty="0" smtClean="0">
                <a:solidFill>
                  <a:srgbClr val="212E3C"/>
                </a:solidFill>
                <a:latin typeface="+mn-ea"/>
                <a:ea typeface="+mn-ea"/>
              </a:rPr>
              <a:t>1</a:t>
            </a:r>
            <a:r>
              <a:rPr lang="zh-CN" altLang="en-US" sz="2000" dirty="0" smtClean="0">
                <a:solidFill>
                  <a:srgbClr val="212E3C"/>
                </a:solidFill>
                <a:latin typeface="+mn-ea"/>
                <a:ea typeface="+mn-ea"/>
              </a:rPr>
              <a:t>章</a:t>
            </a:r>
            <a:r>
              <a:rPr lang="en-US" altLang="zh-CN" sz="2000" dirty="0" smtClean="0">
                <a:solidFill>
                  <a:srgbClr val="212E3C"/>
                </a:solidFill>
                <a:latin typeface="+mn-ea"/>
                <a:ea typeface="+mn-ea"/>
              </a:rPr>
              <a:t>  </a:t>
            </a:r>
            <a:r>
              <a:rPr lang="zh-CN" altLang="en-US" sz="2000" dirty="0">
                <a:solidFill>
                  <a:srgbClr val="212E3C"/>
                </a:solidFill>
                <a:latin typeface="+mn-ea"/>
                <a:ea typeface="+mn-ea"/>
              </a:rPr>
              <a:t>概述</a:t>
            </a:r>
          </a:p>
        </p:txBody>
      </p:sp>
    </p:spTree>
    <p:extLst>
      <p:ext uri="{BB962C8B-B14F-4D97-AF65-F5344CB8AC3E}">
        <p14:creationId xmlns:p14="http://schemas.microsoft.com/office/powerpoint/2010/main" val="2434293476"/>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right)">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692620" y="1024037"/>
            <a:ext cx="11425387" cy="5791009"/>
          </a:xfrm>
          <a:prstGeom prst="rect">
            <a:avLst/>
          </a:prstGeom>
          <a:noFill/>
        </p:spPr>
        <p:txBody>
          <a:bodyPr wrap="square" rtlCol="0">
            <a:spAutoFit/>
          </a:bodyPr>
          <a:lstStyle/>
          <a:p>
            <a:pPr>
              <a:lnSpc>
                <a:spcPts val="2800"/>
              </a:lnSpc>
            </a:pPr>
            <a:r>
              <a:rPr lang="en-US" altLang="zh-CN" sz="2000" dirty="0" smtClean="0">
                <a:latin typeface="宋体" pitchFamily="2" charset="-122"/>
              </a:rPr>
              <a:t>1.5.2  </a:t>
            </a:r>
            <a:r>
              <a:rPr lang="zh-CN" altLang="en-US" sz="2000" dirty="0" smtClean="0">
                <a:latin typeface="宋体" pitchFamily="2" charset="-122"/>
              </a:rPr>
              <a:t>大</a:t>
            </a:r>
            <a:r>
              <a:rPr lang="zh-CN" altLang="en-US" sz="2000" dirty="0">
                <a:latin typeface="宋体" pitchFamily="2" charset="-122"/>
              </a:rPr>
              <a:t>数据应用评价与应用实例</a:t>
            </a:r>
          </a:p>
          <a:p>
            <a:pPr>
              <a:lnSpc>
                <a:spcPts val="2800"/>
              </a:lnSpc>
            </a:pPr>
            <a:r>
              <a:rPr lang="zh-CN" altLang="en-US" sz="2000" dirty="0" smtClean="0">
                <a:latin typeface="宋体" pitchFamily="2" charset="-122"/>
              </a:rPr>
              <a:t>    大</a:t>
            </a:r>
            <a:r>
              <a:rPr lang="zh-CN" altLang="en-US" sz="2000" dirty="0">
                <a:latin typeface="宋体" pitchFamily="2" charset="-122"/>
              </a:rPr>
              <a:t>数据的成功应用将产生重大价值，需要研究判断大数据应用成功的标志。当前大</a:t>
            </a:r>
            <a:r>
              <a:rPr lang="zh-CN" altLang="en-US" sz="2000" dirty="0" smtClean="0">
                <a:latin typeface="宋体" pitchFamily="2" charset="-122"/>
              </a:rPr>
              <a:t>数据应用</a:t>
            </a:r>
            <a:r>
              <a:rPr lang="zh-CN" altLang="en-US" sz="2000" dirty="0">
                <a:latin typeface="宋体" pitchFamily="2" charset="-122"/>
              </a:rPr>
              <a:t>的研究关注国计民生的科学决策、应急管理（如疾病防治、灾害预测与控制、食品</a:t>
            </a:r>
            <a:r>
              <a:rPr lang="zh-CN" altLang="en-US" sz="2000" dirty="0" smtClean="0">
                <a:latin typeface="宋体" pitchFamily="2" charset="-122"/>
              </a:rPr>
              <a:t>安全</a:t>
            </a:r>
            <a:r>
              <a:rPr lang="zh-CN" altLang="en-US" sz="2000" dirty="0">
                <a:latin typeface="宋体" pitchFamily="2" charset="-122"/>
              </a:rPr>
              <a:t>与群体事件）、环境管理、社会计算以及知识经济等应用领域。</a:t>
            </a:r>
          </a:p>
          <a:p>
            <a:pPr>
              <a:lnSpc>
                <a:spcPts val="2800"/>
              </a:lnSpc>
            </a:pPr>
            <a:r>
              <a:rPr lang="en-US" altLang="zh-CN" sz="2000" dirty="0" smtClean="0">
                <a:latin typeface="宋体" pitchFamily="2" charset="-122"/>
              </a:rPr>
              <a:t>    1.</a:t>
            </a:r>
            <a:r>
              <a:rPr lang="zh-CN" altLang="en-US" sz="2000" dirty="0" smtClean="0">
                <a:latin typeface="宋体" pitchFamily="2" charset="-122"/>
              </a:rPr>
              <a:t>判断</a:t>
            </a:r>
            <a:r>
              <a:rPr lang="zh-CN" altLang="en-US" sz="2000" dirty="0">
                <a:latin typeface="宋体" pitchFamily="2" charset="-122"/>
              </a:rPr>
              <a:t>大数据应用成功的</a:t>
            </a:r>
            <a:r>
              <a:rPr lang="zh-CN" altLang="en-US" sz="2000" dirty="0" smtClean="0">
                <a:latin typeface="宋体" pitchFamily="2" charset="-122"/>
              </a:rPr>
              <a:t>指标</a:t>
            </a:r>
            <a:endParaRPr lang="en-US" altLang="zh-CN" sz="2000" dirty="0" smtClean="0">
              <a:latin typeface="宋体" pitchFamily="2" charset="-122"/>
            </a:endParaRPr>
          </a:p>
          <a:p>
            <a:pPr>
              <a:lnSpc>
                <a:spcPts val="2800"/>
              </a:lnSpc>
            </a:pPr>
            <a:r>
              <a:rPr lang="zh-CN" altLang="en-US" sz="2000" dirty="0" smtClean="0">
                <a:latin typeface="宋体" pitchFamily="2" charset="-122"/>
              </a:rPr>
              <a:t>    （</a:t>
            </a:r>
            <a:r>
              <a:rPr lang="zh-CN" altLang="en-US" sz="2000" dirty="0">
                <a:latin typeface="宋体" pitchFamily="2" charset="-122"/>
              </a:rPr>
              <a:t>１）创造价值</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zh-CN" altLang="en-US" sz="2000" dirty="0" smtClean="0">
                <a:latin typeface="宋体" pitchFamily="2" charset="-122"/>
              </a:rPr>
              <a:t>    （</a:t>
            </a:r>
            <a:r>
              <a:rPr lang="zh-CN" altLang="en-US" sz="2000" dirty="0">
                <a:latin typeface="宋体" pitchFamily="2" charset="-122"/>
              </a:rPr>
              <a:t>２）在本质上提高</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zh-CN" altLang="en-US" sz="2000" dirty="0" smtClean="0">
                <a:latin typeface="宋体" pitchFamily="2" charset="-122"/>
              </a:rPr>
              <a:t>    （</a:t>
            </a:r>
            <a:r>
              <a:rPr lang="zh-CN" altLang="en-US" sz="2000" dirty="0">
                <a:latin typeface="宋体" pitchFamily="2" charset="-122"/>
              </a:rPr>
              <a:t>３）具备高速度</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zh-CN" altLang="en-US" sz="2000" dirty="0" smtClean="0">
                <a:latin typeface="宋体" pitchFamily="2" charset="-122"/>
              </a:rPr>
              <a:t>    （</a:t>
            </a:r>
            <a:r>
              <a:rPr lang="zh-CN" altLang="en-US" sz="2000" dirty="0">
                <a:latin typeface="宋体" pitchFamily="2" charset="-122"/>
              </a:rPr>
              <a:t>４）能完成以前所不能做的事情。</a:t>
            </a:r>
            <a:endParaRPr lang="en-US" altLang="zh-CN" sz="2000" dirty="0" smtClean="0">
              <a:latin typeface="宋体" pitchFamily="2" charset="-122"/>
            </a:endParaRPr>
          </a:p>
          <a:p>
            <a:pPr>
              <a:lnSpc>
                <a:spcPts val="2800"/>
              </a:lnSpc>
            </a:pPr>
            <a:r>
              <a:rPr lang="en-US" altLang="zh-CN" sz="2000" dirty="0" smtClean="0">
                <a:latin typeface="宋体" pitchFamily="2" charset="-122"/>
              </a:rPr>
              <a:t>    2.</a:t>
            </a:r>
            <a:r>
              <a:rPr lang="zh-CN" altLang="en-US" sz="2000" dirty="0" smtClean="0">
                <a:latin typeface="宋体" pitchFamily="2" charset="-122"/>
              </a:rPr>
              <a:t>大</a:t>
            </a:r>
            <a:r>
              <a:rPr lang="zh-CN" altLang="en-US" sz="2000" dirty="0">
                <a:latin typeface="宋体" pitchFamily="2" charset="-122"/>
              </a:rPr>
              <a:t>数据应用</a:t>
            </a:r>
            <a:r>
              <a:rPr lang="zh-CN" altLang="en-US" sz="2000" dirty="0" smtClean="0">
                <a:latin typeface="宋体" pitchFamily="2" charset="-122"/>
              </a:rPr>
              <a:t>实例</a:t>
            </a:r>
            <a:endParaRPr lang="en-US" altLang="zh-CN" sz="2000" dirty="0" smtClean="0">
              <a:latin typeface="宋体" pitchFamily="2" charset="-122"/>
            </a:endParaRPr>
          </a:p>
          <a:p>
            <a:pPr>
              <a:lnSpc>
                <a:spcPts val="2800"/>
              </a:lnSpc>
            </a:pPr>
            <a:r>
              <a:rPr lang="zh-CN" altLang="en-US" sz="2000" dirty="0" smtClean="0">
                <a:latin typeface="宋体" pitchFamily="2" charset="-122"/>
              </a:rPr>
              <a:t>    （</a:t>
            </a:r>
            <a:r>
              <a:rPr lang="zh-CN" altLang="en-US" sz="2000" dirty="0">
                <a:latin typeface="宋体" pitchFamily="2" charset="-122"/>
              </a:rPr>
              <a:t>１）在医疗行业中的应用</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zh-CN" altLang="en-US" sz="2000" dirty="0" smtClean="0">
                <a:latin typeface="宋体" pitchFamily="2" charset="-122"/>
              </a:rPr>
              <a:t>    （</a:t>
            </a:r>
            <a:r>
              <a:rPr lang="zh-CN" altLang="en-US" sz="2000" dirty="0">
                <a:latin typeface="宋体" pitchFamily="2" charset="-122"/>
              </a:rPr>
              <a:t>２）在能源行业中的应用</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zh-CN" altLang="en-US" sz="2000" dirty="0" smtClean="0">
                <a:latin typeface="宋体" pitchFamily="2" charset="-122"/>
              </a:rPr>
              <a:t>    （</a:t>
            </a:r>
            <a:r>
              <a:rPr lang="zh-CN" altLang="en-US" sz="2000" dirty="0">
                <a:latin typeface="宋体" pitchFamily="2" charset="-122"/>
              </a:rPr>
              <a:t>３）在通信行业中的应用</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zh-CN" altLang="en-US" sz="2000" dirty="0" smtClean="0">
                <a:latin typeface="宋体" pitchFamily="2" charset="-122"/>
              </a:rPr>
              <a:t>    （</a:t>
            </a:r>
            <a:r>
              <a:rPr lang="zh-CN" altLang="en-US" sz="2000" dirty="0">
                <a:latin typeface="宋体" pitchFamily="2" charset="-122"/>
              </a:rPr>
              <a:t>４）在交通行业中的应用</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zh-CN" altLang="en-US" sz="2000" dirty="0" smtClean="0">
                <a:latin typeface="宋体" pitchFamily="2" charset="-122"/>
              </a:rPr>
              <a:t>    （</a:t>
            </a:r>
            <a:r>
              <a:rPr lang="zh-CN" altLang="en-US" sz="2000" dirty="0">
                <a:latin typeface="宋体" pitchFamily="2" charset="-122"/>
              </a:rPr>
              <a:t>５）在零售业中的应用</a:t>
            </a:r>
            <a:r>
              <a:rPr lang="zh-CN" altLang="en-US" sz="2000" dirty="0" smtClean="0">
                <a:latin typeface="宋体" pitchFamily="2" charset="-122"/>
              </a:rPr>
              <a:t>。</a:t>
            </a:r>
            <a:endParaRPr lang="en-US" altLang="zh-CN" sz="2000" dirty="0" smtClean="0">
              <a:latin typeface="宋体" pitchFamily="2" charset="-122"/>
            </a:endParaRPr>
          </a:p>
          <a:p>
            <a:pPr>
              <a:lnSpc>
                <a:spcPts val="2800"/>
              </a:lnSpc>
            </a:pPr>
            <a:r>
              <a:rPr lang="zh-CN" altLang="en-US" sz="2000" dirty="0" smtClean="0">
                <a:latin typeface="宋体" pitchFamily="2" charset="-122"/>
              </a:rPr>
              <a:t>    （</a:t>
            </a:r>
            <a:r>
              <a:rPr lang="zh-CN" altLang="en-US" sz="2000" dirty="0">
                <a:latin typeface="宋体" pitchFamily="2" charset="-122"/>
              </a:rPr>
              <a:t>６）在金融行业中的应用。</a:t>
            </a:r>
            <a:endParaRPr lang="en-US" altLang="zh-CN" sz="2000" dirty="0" smtClean="0">
              <a:latin typeface="宋体" pitchFamily="2" charset="-122"/>
            </a:endParaRPr>
          </a:p>
        </p:txBody>
      </p:sp>
      <p:sp>
        <p:nvSpPr>
          <p:cNvPr id="25" name="矩形 24"/>
          <p:cNvSpPr/>
          <p:nvPr/>
        </p:nvSpPr>
        <p:spPr>
          <a:xfrm>
            <a:off x="692620" y="159941"/>
            <a:ext cx="1511952" cy="400110"/>
          </a:xfrm>
          <a:prstGeom prst="rect">
            <a:avLst/>
          </a:prstGeom>
          <a:effectLst/>
        </p:spPr>
        <p:txBody>
          <a:bodyPr vert="horz" wrap="none">
            <a:spAutoFit/>
          </a:bodyPr>
          <a:lstStyle/>
          <a:p>
            <a:r>
              <a:rPr lang="zh-CN" altLang="en-US" sz="2000" dirty="0">
                <a:solidFill>
                  <a:srgbClr val="212E3C"/>
                </a:solidFill>
                <a:latin typeface="+mn-ea"/>
                <a:ea typeface="+mn-ea"/>
              </a:rPr>
              <a:t>第</a:t>
            </a:r>
            <a:r>
              <a:rPr lang="en-US" altLang="zh-CN" sz="2000" dirty="0" smtClean="0">
                <a:solidFill>
                  <a:srgbClr val="212E3C"/>
                </a:solidFill>
                <a:latin typeface="+mn-ea"/>
                <a:ea typeface="+mn-ea"/>
              </a:rPr>
              <a:t>1</a:t>
            </a:r>
            <a:r>
              <a:rPr lang="zh-CN" altLang="en-US" sz="2000" dirty="0" smtClean="0">
                <a:solidFill>
                  <a:srgbClr val="212E3C"/>
                </a:solidFill>
                <a:latin typeface="+mn-ea"/>
                <a:ea typeface="+mn-ea"/>
              </a:rPr>
              <a:t>章</a:t>
            </a:r>
            <a:r>
              <a:rPr lang="en-US" altLang="zh-CN" sz="2000" dirty="0" smtClean="0">
                <a:solidFill>
                  <a:srgbClr val="212E3C"/>
                </a:solidFill>
                <a:latin typeface="+mn-ea"/>
                <a:ea typeface="+mn-ea"/>
              </a:rPr>
              <a:t>  </a:t>
            </a:r>
            <a:r>
              <a:rPr lang="zh-CN" altLang="en-US" sz="2000" dirty="0">
                <a:solidFill>
                  <a:srgbClr val="212E3C"/>
                </a:solidFill>
                <a:latin typeface="+mn-ea"/>
                <a:ea typeface="+mn-ea"/>
              </a:rPr>
              <a:t>概述</a:t>
            </a:r>
          </a:p>
        </p:txBody>
      </p:sp>
    </p:spTree>
    <p:extLst>
      <p:ext uri="{BB962C8B-B14F-4D97-AF65-F5344CB8AC3E}">
        <p14:creationId xmlns:p14="http://schemas.microsoft.com/office/powerpoint/2010/main" val="635657897"/>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right)">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24.pptx"/>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1291</Words>
  <Application>Microsoft Office PowerPoint</Application>
  <PresentationFormat>自定义</PresentationFormat>
  <Paragraphs>96</Paragraphs>
  <Slides>9</Slides>
  <Notes>9</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简洁商务</dc:title>
  <dc:creator/>
  <cp:keywords>第一PPT www.1ppt.com</cp:keywords>
  <cp:lastModifiedBy/>
  <cp:revision>1</cp:revision>
  <dcterms:created xsi:type="dcterms:W3CDTF">2016-09-19T17:28:45Z</dcterms:created>
  <dcterms:modified xsi:type="dcterms:W3CDTF">2020-01-09T06:40:11Z</dcterms:modified>
</cp:coreProperties>
</file>